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12192000" cy="6858000"/>
  <p:notesSz cx="6858000" cy="9144000"/>
  <p:embeddedFontLst>
    <p:embeddedFont>
      <p:font typeface="Arial Narrow" panose="020B0606020202030204" pitchFamily="34" charset="0"/>
      <p:regular r:id="rId59"/>
      <p:bold r:id="rId60"/>
      <p:italic r:id="rId61"/>
      <p:boldItalic r:id="rId62"/>
    </p:embeddedFont>
    <p:embeddedFont>
      <p:font typeface="Comfortaa" panose="020B0604020202020204" charset="0"/>
      <p:regular r:id="rId63"/>
      <p:bold r:id="rId64"/>
    </p:embeddedFont>
    <p:embeddedFont>
      <p:font typeface="Fira Sans Extra Condensed Medium" panose="020B0604020202020204" charset="0"/>
      <p:regular r:id="rId65"/>
      <p:bold r:id="rId66"/>
      <p:italic r:id="rId67"/>
      <p:boldItalic r:id="rId68"/>
    </p:embeddedFont>
    <p:embeddedFont>
      <p:font typeface="Roboto"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00E2AC-3288-432B-B31E-394D456DBC14}" v="17" dt="2024-04-01T09:08:23.878"/>
  </p1510:revLst>
</p1510:revInfo>
</file>

<file path=ppt/tableStyles.xml><?xml version="1.0" encoding="utf-8"?>
<a:tblStyleLst xmlns:a="http://schemas.openxmlformats.org/drawingml/2006/main" def="{C7C40585-403A-4C81-8279-DE8F7F12C5C0}">
  <a:tblStyle styleId="{C7C40585-403A-4C81-8279-DE8F7F12C5C0}" styleName="Table_0">
    <a:wholeTbl>
      <a:tcTxStyle b="off" i="off">
        <a:font>
          <a:latin typeface="Neue Haas Grotesk Text Pro"/>
          <a:ea typeface="Neue Haas Grotesk Text Pro"/>
          <a:cs typeface="Neue Haas Grotesk Text Pro"/>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3E8F4"/>
          </a:solidFill>
        </a:fill>
      </a:tcStyle>
    </a:wholeTbl>
    <a:band1H>
      <a:tcTxStyle/>
      <a:tcStyle>
        <a:tcBdr/>
        <a:fill>
          <a:solidFill>
            <a:srgbClr val="E7CFE9"/>
          </a:solidFill>
        </a:fill>
      </a:tcStyle>
    </a:band1H>
    <a:band2H>
      <a:tcTxStyle/>
      <a:tcStyle>
        <a:tcBdr/>
      </a:tcStyle>
    </a:band2H>
    <a:band1V>
      <a:tcTxStyle/>
      <a:tcStyle>
        <a:tcBdr/>
        <a:fill>
          <a:solidFill>
            <a:srgbClr val="E7CFE9"/>
          </a:solidFill>
        </a:fill>
      </a:tcStyle>
    </a:band1V>
    <a:band2V>
      <a:tcTxStyle/>
      <a:tcStyle>
        <a:tcBdr/>
      </a:tcStyle>
    </a:band2V>
    <a:lastCol>
      <a:tcTxStyle b="on" i="off">
        <a:font>
          <a:latin typeface="Neue Haas Grotesk Text Pro"/>
          <a:ea typeface="Neue Haas Grotesk Text Pro"/>
          <a:cs typeface="Neue Haas Grotesk Text Pro"/>
        </a:font>
        <a:schemeClr val="lt1"/>
      </a:tcTxStyle>
      <a:tcStyle>
        <a:tcBdr/>
        <a:fill>
          <a:solidFill>
            <a:schemeClr val="accent1"/>
          </a:solidFill>
        </a:fill>
      </a:tcStyle>
    </a:lastCol>
    <a:firstCol>
      <a:tcTxStyle b="on" i="off">
        <a:font>
          <a:latin typeface="Neue Haas Grotesk Text Pro"/>
          <a:ea typeface="Neue Haas Grotesk Text Pro"/>
          <a:cs typeface="Neue Haas Grotesk Text Pro"/>
        </a:font>
        <a:schemeClr val="lt1"/>
      </a:tcTxStyle>
      <a:tcStyle>
        <a:tcBdr/>
        <a:fill>
          <a:solidFill>
            <a:schemeClr val="accent1"/>
          </a:solidFill>
        </a:fill>
      </a:tcStyle>
    </a:firstCol>
    <a:lastRow>
      <a:tcTxStyle b="on" i="off">
        <a:font>
          <a:latin typeface="Neue Haas Grotesk Text Pro"/>
          <a:ea typeface="Neue Haas Grotesk Text Pro"/>
          <a:cs typeface="Neue Haas Grotesk Text Pro"/>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Neue Haas Grotesk Text Pro"/>
          <a:ea typeface="Neue Haas Grotesk Text Pro"/>
          <a:cs typeface="Neue Haas Grotesk Text Pro"/>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9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5.fntdata"/><Relationship Id="rId68" Type="http://schemas.openxmlformats.org/officeDocument/2006/relationships/font" Target="fonts/font10.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hita Rao" userId="abdb87ec67714393" providerId="LiveId" clId="{4700E2AC-3288-432B-B31E-394D456DBC14}"/>
    <pc:docChg chg="undo custSel modSld">
      <pc:chgData name="Nikhita Rao" userId="abdb87ec67714393" providerId="LiveId" clId="{4700E2AC-3288-432B-B31E-394D456DBC14}" dt="2024-04-01T09:08:39.700" v="748" actId="1076"/>
      <pc:docMkLst>
        <pc:docMk/>
      </pc:docMkLst>
      <pc:sldChg chg="modSp mod">
        <pc:chgData name="Nikhita Rao" userId="abdb87ec67714393" providerId="LiveId" clId="{4700E2AC-3288-432B-B31E-394D456DBC14}" dt="2024-04-01T08:40:40.656" v="280" actId="27636"/>
        <pc:sldMkLst>
          <pc:docMk/>
          <pc:sldMk cId="0" sldId="274"/>
        </pc:sldMkLst>
        <pc:spChg chg="mod">
          <ac:chgData name="Nikhita Rao" userId="abdb87ec67714393" providerId="LiveId" clId="{4700E2AC-3288-432B-B31E-394D456DBC14}" dt="2024-04-01T08:40:40.656" v="280" actId="27636"/>
          <ac:spMkLst>
            <pc:docMk/>
            <pc:sldMk cId="0" sldId="274"/>
            <ac:spMk id="419" creationId="{00000000-0000-0000-0000-000000000000}"/>
          </ac:spMkLst>
        </pc:spChg>
      </pc:sldChg>
      <pc:sldChg chg="modSp mod">
        <pc:chgData name="Nikhita Rao" userId="abdb87ec67714393" providerId="LiveId" clId="{4700E2AC-3288-432B-B31E-394D456DBC14}" dt="2024-04-01T08:32:39.990" v="5" actId="20577"/>
        <pc:sldMkLst>
          <pc:docMk/>
          <pc:sldMk cId="0" sldId="277"/>
        </pc:sldMkLst>
        <pc:spChg chg="mod">
          <ac:chgData name="Nikhita Rao" userId="abdb87ec67714393" providerId="LiveId" clId="{4700E2AC-3288-432B-B31E-394D456DBC14}" dt="2024-04-01T08:32:39.990" v="5" actId="20577"/>
          <ac:spMkLst>
            <pc:docMk/>
            <pc:sldMk cId="0" sldId="277"/>
            <ac:spMk id="440" creationId="{00000000-0000-0000-0000-000000000000}"/>
          </ac:spMkLst>
        </pc:spChg>
      </pc:sldChg>
      <pc:sldChg chg="modSp mod">
        <pc:chgData name="Nikhita Rao" userId="abdb87ec67714393" providerId="LiveId" clId="{4700E2AC-3288-432B-B31E-394D456DBC14}" dt="2024-04-01T08:33:09.202" v="10" actId="6549"/>
        <pc:sldMkLst>
          <pc:docMk/>
          <pc:sldMk cId="0" sldId="279"/>
        </pc:sldMkLst>
        <pc:spChg chg="mod">
          <ac:chgData name="Nikhita Rao" userId="abdb87ec67714393" providerId="LiveId" clId="{4700E2AC-3288-432B-B31E-394D456DBC14}" dt="2024-04-01T08:33:09.202" v="10" actId="6549"/>
          <ac:spMkLst>
            <pc:docMk/>
            <pc:sldMk cId="0" sldId="279"/>
            <ac:spMk id="455" creationId="{00000000-0000-0000-0000-000000000000}"/>
          </ac:spMkLst>
        </pc:spChg>
      </pc:sldChg>
      <pc:sldChg chg="modSp mod">
        <pc:chgData name="Nikhita Rao" userId="abdb87ec67714393" providerId="LiveId" clId="{4700E2AC-3288-432B-B31E-394D456DBC14}" dt="2024-04-01T08:36:54.318" v="21" actId="20577"/>
        <pc:sldMkLst>
          <pc:docMk/>
          <pc:sldMk cId="0" sldId="280"/>
        </pc:sldMkLst>
        <pc:spChg chg="mod">
          <ac:chgData name="Nikhita Rao" userId="abdb87ec67714393" providerId="LiveId" clId="{4700E2AC-3288-432B-B31E-394D456DBC14}" dt="2024-04-01T08:36:54.318" v="21" actId="20577"/>
          <ac:spMkLst>
            <pc:docMk/>
            <pc:sldMk cId="0" sldId="280"/>
            <ac:spMk id="462" creationId="{00000000-0000-0000-0000-000000000000}"/>
          </ac:spMkLst>
        </pc:spChg>
      </pc:sldChg>
      <pc:sldChg chg="modSp mod">
        <pc:chgData name="Nikhita Rao" userId="abdb87ec67714393" providerId="LiveId" clId="{4700E2AC-3288-432B-B31E-394D456DBC14}" dt="2024-04-01T08:36:58.625" v="27" actId="20577"/>
        <pc:sldMkLst>
          <pc:docMk/>
          <pc:sldMk cId="0" sldId="281"/>
        </pc:sldMkLst>
        <pc:spChg chg="mod">
          <ac:chgData name="Nikhita Rao" userId="abdb87ec67714393" providerId="LiveId" clId="{4700E2AC-3288-432B-B31E-394D456DBC14}" dt="2024-04-01T08:36:58.625" v="27" actId="20577"/>
          <ac:spMkLst>
            <pc:docMk/>
            <pc:sldMk cId="0" sldId="281"/>
            <ac:spMk id="470" creationId="{00000000-0000-0000-0000-000000000000}"/>
          </ac:spMkLst>
        </pc:spChg>
      </pc:sldChg>
      <pc:sldChg chg="modSp mod">
        <pc:chgData name="Nikhita Rao" userId="abdb87ec67714393" providerId="LiveId" clId="{4700E2AC-3288-432B-B31E-394D456DBC14}" dt="2024-04-01T08:37:14.483" v="40" actId="20577"/>
        <pc:sldMkLst>
          <pc:docMk/>
          <pc:sldMk cId="0" sldId="282"/>
        </pc:sldMkLst>
        <pc:spChg chg="mod">
          <ac:chgData name="Nikhita Rao" userId="abdb87ec67714393" providerId="LiveId" clId="{4700E2AC-3288-432B-B31E-394D456DBC14}" dt="2024-04-01T08:37:14.483" v="40" actId="20577"/>
          <ac:spMkLst>
            <pc:docMk/>
            <pc:sldMk cId="0" sldId="282"/>
            <ac:spMk id="478" creationId="{00000000-0000-0000-0000-000000000000}"/>
          </ac:spMkLst>
        </pc:spChg>
      </pc:sldChg>
      <pc:sldChg chg="modSp mod">
        <pc:chgData name="Nikhita Rao" userId="abdb87ec67714393" providerId="LiveId" clId="{4700E2AC-3288-432B-B31E-394D456DBC14}" dt="2024-04-01T08:37:10.201" v="39" actId="20577"/>
        <pc:sldMkLst>
          <pc:docMk/>
          <pc:sldMk cId="0" sldId="283"/>
        </pc:sldMkLst>
        <pc:spChg chg="mod">
          <ac:chgData name="Nikhita Rao" userId="abdb87ec67714393" providerId="LiveId" clId="{4700E2AC-3288-432B-B31E-394D456DBC14}" dt="2024-04-01T08:37:10.201" v="39" actId="20577"/>
          <ac:spMkLst>
            <pc:docMk/>
            <pc:sldMk cId="0" sldId="283"/>
            <ac:spMk id="529" creationId="{00000000-0000-0000-0000-000000000000}"/>
          </ac:spMkLst>
        </pc:spChg>
      </pc:sldChg>
      <pc:sldChg chg="modSp mod">
        <pc:chgData name="Nikhita Rao" userId="abdb87ec67714393" providerId="LiveId" clId="{4700E2AC-3288-432B-B31E-394D456DBC14}" dt="2024-04-01T08:37:25.944" v="45" actId="20577"/>
        <pc:sldMkLst>
          <pc:docMk/>
          <pc:sldMk cId="0" sldId="294"/>
        </pc:sldMkLst>
        <pc:spChg chg="mod">
          <ac:chgData name="Nikhita Rao" userId="abdb87ec67714393" providerId="LiveId" clId="{4700E2AC-3288-432B-B31E-394D456DBC14}" dt="2024-04-01T08:37:25.944" v="45" actId="20577"/>
          <ac:spMkLst>
            <pc:docMk/>
            <pc:sldMk cId="0" sldId="294"/>
            <ac:spMk id="1308" creationId="{00000000-0000-0000-0000-000000000000}"/>
          </ac:spMkLst>
        </pc:spChg>
      </pc:sldChg>
      <pc:sldChg chg="modSp mod">
        <pc:chgData name="Nikhita Rao" userId="abdb87ec67714393" providerId="LiveId" clId="{4700E2AC-3288-432B-B31E-394D456DBC14}" dt="2024-04-01T08:40:40.745" v="281" actId="27636"/>
        <pc:sldMkLst>
          <pc:docMk/>
          <pc:sldMk cId="0" sldId="295"/>
        </pc:sldMkLst>
        <pc:spChg chg="mod">
          <ac:chgData name="Nikhita Rao" userId="abdb87ec67714393" providerId="LiveId" clId="{4700E2AC-3288-432B-B31E-394D456DBC14}" dt="2024-04-01T08:37:40.884" v="75" actId="20577"/>
          <ac:spMkLst>
            <pc:docMk/>
            <pc:sldMk cId="0" sldId="295"/>
            <ac:spMk id="1316" creationId="{00000000-0000-0000-0000-000000000000}"/>
          </ac:spMkLst>
        </pc:spChg>
        <pc:spChg chg="mod">
          <ac:chgData name="Nikhita Rao" userId="abdb87ec67714393" providerId="LiveId" clId="{4700E2AC-3288-432B-B31E-394D456DBC14}" dt="2024-04-01T08:40:40.745" v="281" actId="27636"/>
          <ac:spMkLst>
            <pc:docMk/>
            <pc:sldMk cId="0" sldId="295"/>
            <ac:spMk id="1347" creationId="{00000000-0000-0000-0000-000000000000}"/>
          </ac:spMkLst>
        </pc:spChg>
      </pc:sldChg>
      <pc:sldChg chg="addSp delSp modSp mod">
        <pc:chgData name="Nikhita Rao" userId="abdb87ec67714393" providerId="LiveId" clId="{4700E2AC-3288-432B-B31E-394D456DBC14}" dt="2024-04-01T08:41:34.945" v="389" actId="20577"/>
        <pc:sldMkLst>
          <pc:docMk/>
          <pc:sldMk cId="0" sldId="296"/>
        </pc:sldMkLst>
        <pc:spChg chg="mod">
          <ac:chgData name="Nikhita Rao" userId="abdb87ec67714393" providerId="LiveId" clId="{4700E2AC-3288-432B-B31E-394D456DBC14}" dt="2024-04-01T08:38:03.167" v="79"/>
          <ac:spMkLst>
            <pc:docMk/>
            <pc:sldMk cId="0" sldId="296"/>
            <ac:spMk id="1353" creationId="{00000000-0000-0000-0000-000000000000}"/>
          </ac:spMkLst>
        </pc:spChg>
        <pc:spChg chg="mod">
          <ac:chgData name="Nikhita Rao" userId="abdb87ec67714393" providerId="LiveId" clId="{4700E2AC-3288-432B-B31E-394D456DBC14}" dt="2024-04-01T08:41:34.945" v="389" actId="20577"/>
          <ac:spMkLst>
            <pc:docMk/>
            <pc:sldMk cId="0" sldId="296"/>
            <ac:spMk id="1354" creationId="{00000000-0000-0000-0000-000000000000}"/>
          </ac:spMkLst>
        </pc:spChg>
        <pc:picChg chg="add del mod ord modCrop">
          <ac:chgData name="Nikhita Rao" userId="abdb87ec67714393" providerId="LiveId" clId="{4700E2AC-3288-432B-B31E-394D456DBC14}" dt="2024-04-01T08:40:37.944" v="277" actId="21"/>
          <ac:picMkLst>
            <pc:docMk/>
            <pc:sldMk cId="0" sldId="296"/>
            <ac:picMk id="1355" creationId="{00000000-0000-0000-0000-000000000000}"/>
          </ac:picMkLst>
        </pc:picChg>
      </pc:sldChg>
      <pc:sldChg chg="addSp delSp modSp mod">
        <pc:chgData name="Nikhita Rao" userId="abdb87ec67714393" providerId="LiveId" clId="{4700E2AC-3288-432B-B31E-394D456DBC14}" dt="2024-04-01T08:44:18.628" v="712" actId="20577"/>
        <pc:sldMkLst>
          <pc:docMk/>
          <pc:sldMk cId="0" sldId="297"/>
        </pc:sldMkLst>
        <pc:spChg chg="mod">
          <ac:chgData name="Nikhita Rao" userId="abdb87ec67714393" providerId="LiveId" clId="{4700E2AC-3288-432B-B31E-394D456DBC14}" dt="2024-04-01T08:38:49.281" v="87"/>
          <ac:spMkLst>
            <pc:docMk/>
            <pc:sldMk cId="0" sldId="297"/>
            <ac:spMk id="1365" creationId="{00000000-0000-0000-0000-000000000000}"/>
          </ac:spMkLst>
        </pc:spChg>
        <pc:spChg chg="mod">
          <ac:chgData name="Nikhita Rao" userId="abdb87ec67714393" providerId="LiveId" clId="{4700E2AC-3288-432B-B31E-394D456DBC14}" dt="2024-04-01T08:44:18.628" v="712" actId="20577"/>
          <ac:spMkLst>
            <pc:docMk/>
            <pc:sldMk cId="0" sldId="297"/>
            <ac:spMk id="1366" creationId="{00000000-0000-0000-0000-000000000000}"/>
          </ac:spMkLst>
        </pc:spChg>
        <pc:picChg chg="add del mod">
          <ac:chgData name="Nikhita Rao" userId="abdb87ec67714393" providerId="LiveId" clId="{4700E2AC-3288-432B-B31E-394D456DBC14}" dt="2024-04-01T08:43:51.130" v="688" actId="478"/>
          <ac:picMkLst>
            <pc:docMk/>
            <pc:sldMk cId="0" sldId="297"/>
            <ac:picMk id="1355" creationId="{00000000-0000-0000-0000-000000000000}"/>
          </ac:picMkLst>
        </pc:picChg>
        <pc:picChg chg="del">
          <ac:chgData name="Nikhita Rao" userId="abdb87ec67714393" providerId="LiveId" clId="{4700E2AC-3288-432B-B31E-394D456DBC14}" dt="2024-04-01T08:38:41.939" v="86" actId="478"/>
          <ac:picMkLst>
            <pc:docMk/>
            <pc:sldMk cId="0" sldId="297"/>
            <ac:picMk id="1367" creationId="{00000000-0000-0000-0000-000000000000}"/>
          </ac:picMkLst>
        </pc:picChg>
      </pc:sldChg>
      <pc:sldChg chg="addSp delSp modSp mod modTransition delAnim modAnim">
        <pc:chgData name="Nikhita Rao" userId="abdb87ec67714393" providerId="LiveId" clId="{4700E2AC-3288-432B-B31E-394D456DBC14}" dt="2024-04-01T09:08:39.700" v="748" actId="1076"/>
        <pc:sldMkLst>
          <pc:docMk/>
          <pc:sldMk cId="0" sldId="298"/>
        </pc:sldMkLst>
        <pc:picChg chg="add del mod">
          <ac:chgData name="Nikhita Rao" userId="abdb87ec67714393" providerId="LiveId" clId="{4700E2AC-3288-432B-B31E-394D456DBC14}" dt="2024-04-01T08:52:11.672" v="727" actId="478"/>
          <ac:picMkLst>
            <pc:docMk/>
            <pc:sldMk cId="0" sldId="298"/>
            <ac:picMk id="2" creationId="{364F6FB9-D22E-9436-41B9-94FB2E876768}"/>
          </ac:picMkLst>
        </pc:picChg>
        <pc:picChg chg="add del mod">
          <ac:chgData name="Nikhita Rao" userId="abdb87ec67714393" providerId="LiveId" clId="{4700E2AC-3288-432B-B31E-394D456DBC14}" dt="2024-04-01T08:54:30.753" v="729" actId="478"/>
          <ac:picMkLst>
            <pc:docMk/>
            <pc:sldMk cId="0" sldId="298"/>
            <ac:picMk id="3" creationId="{C146A647-3867-82A1-349A-23E58AC43BC6}"/>
          </ac:picMkLst>
        </pc:picChg>
        <pc:picChg chg="add del mod">
          <ac:chgData name="Nikhita Rao" userId="abdb87ec67714393" providerId="LiveId" clId="{4700E2AC-3288-432B-B31E-394D456DBC14}" dt="2024-04-01T08:57:48.589" v="731" actId="478"/>
          <ac:picMkLst>
            <pc:docMk/>
            <pc:sldMk cId="0" sldId="298"/>
            <ac:picMk id="4" creationId="{AD24A2AD-A2AE-D819-99D8-6453982A7210}"/>
          </ac:picMkLst>
        </pc:picChg>
        <pc:picChg chg="add del mod">
          <ac:chgData name="Nikhita Rao" userId="abdb87ec67714393" providerId="LiveId" clId="{4700E2AC-3288-432B-B31E-394D456DBC14}" dt="2024-04-01T08:59:43.685" v="733" actId="478"/>
          <ac:picMkLst>
            <pc:docMk/>
            <pc:sldMk cId="0" sldId="298"/>
            <ac:picMk id="5" creationId="{A54C746E-36A2-FD1A-0355-F30E986D0D5F}"/>
          </ac:picMkLst>
        </pc:picChg>
        <pc:picChg chg="add del mod">
          <ac:chgData name="Nikhita Rao" userId="abdb87ec67714393" providerId="LiveId" clId="{4700E2AC-3288-432B-B31E-394D456DBC14}" dt="2024-04-01T09:03:07.597" v="738" actId="478"/>
          <ac:picMkLst>
            <pc:docMk/>
            <pc:sldMk cId="0" sldId="298"/>
            <ac:picMk id="6" creationId="{ECFA634C-32C3-58E2-D970-F1F3EA421732}"/>
          </ac:picMkLst>
        </pc:picChg>
        <pc:picChg chg="add del mod">
          <ac:chgData name="Nikhita Rao" userId="abdb87ec67714393" providerId="LiveId" clId="{4700E2AC-3288-432B-B31E-394D456DBC14}" dt="2024-04-01T09:06:45.843" v="742" actId="478"/>
          <ac:picMkLst>
            <pc:docMk/>
            <pc:sldMk cId="0" sldId="298"/>
            <ac:picMk id="7" creationId="{36DB0D61-A0DF-9F5C-98B5-1433624BF4D8}"/>
          </ac:picMkLst>
        </pc:picChg>
        <pc:picChg chg="add mod">
          <ac:chgData name="Nikhita Rao" userId="abdb87ec67714393" providerId="LiveId" clId="{4700E2AC-3288-432B-B31E-394D456DBC14}" dt="2024-04-01T09:08:39.700" v="748" actId="1076"/>
          <ac:picMkLst>
            <pc:docMk/>
            <pc:sldMk cId="0" sldId="298"/>
            <ac:picMk id="8" creationId="{7633F503-C37D-F8FB-0631-E35C43F52878}"/>
          </ac:picMkLst>
        </pc:picChg>
        <pc:picChg chg="del">
          <ac:chgData name="Nikhita Rao" userId="abdb87ec67714393" providerId="LiveId" clId="{4700E2AC-3288-432B-B31E-394D456DBC14}" dt="2024-04-01T08:49:30.936" v="725" actId="478"/>
          <ac:picMkLst>
            <pc:docMk/>
            <pc:sldMk cId="0" sldId="298"/>
            <ac:picMk id="1377" creationId="{00000000-0000-0000-0000-000000000000}"/>
          </ac:picMkLst>
        </pc:picChg>
      </pc:sldChg>
      <pc:sldChg chg="addSp delSp modSp mod">
        <pc:chgData name="Nikhita Rao" userId="abdb87ec67714393" providerId="LiveId" clId="{4700E2AC-3288-432B-B31E-394D456DBC14}" dt="2024-04-01T08:46:07.989" v="724" actId="1076"/>
        <pc:sldMkLst>
          <pc:docMk/>
          <pc:sldMk cId="0" sldId="303"/>
        </pc:sldMkLst>
        <pc:spChg chg="del">
          <ac:chgData name="Nikhita Rao" userId="abdb87ec67714393" providerId="LiveId" clId="{4700E2AC-3288-432B-B31E-394D456DBC14}" dt="2024-04-01T08:45:51.238" v="719"/>
          <ac:spMkLst>
            <pc:docMk/>
            <pc:sldMk cId="0" sldId="303"/>
            <ac:spMk id="1445" creationId="{00000000-0000-0000-0000-000000000000}"/>
          </ac:spMkLst>
        </pc:spChg>
        <pc:spChg chg="mod">
          <ac:chgData name="Nikhita Rao" userId="abdb87ec67714393" providerId="LiveId" clId="{4700E2AC-3288-432B-B31E-394D456DBC14}" dt="2024-04-01T08:45:51.686" v="720" actId="27636"/>
          <ac:spMkLst>
            <pc:docMk/>
            <pc:sldMk cId="0" sldId="303"/>
            <ac:spMk id="1446" creationId="{00000000-0000-0000-0000-000000000000}"/>
          </ac:spMkLst>
        </pc:spChg>
        <pc:picChg chg="add mod modCrop">
          <ac:chgData name="Nikhita Rao" userId="abdb87ec67714393" providerId="LiveId" clId="{4700E2AC-3288-432B-B31E-394D456DBC14}" dt="2024-04-01T08:46:07.989" v="724" actId="1076"/>
          <ac:picMkLst>
            <pc:docMk/>
            <pc:sldMk cId="0" sldId="303"/>
            <ac:picMk id="2" creationId="{00000000-0000-0000-0000-000000000000}"/>
          </ac:picMkLst>
        </pc:picChg>
        <pc:picChg chg="del">
          <ac:chgData name="Nikhita Rao" userId="abdb87ec67714393" providerId="LiveId" clId="{4700E2AC-3288-432B-B31E-394D456DBC14}" dt="2024-04-01T08:45:50.379" v="718" actId="21"/>
          <ac:picMkLst>
            <pc:docMk/>
            <pc:sldMk cId="0" sldId="303"/>
            <ac:picMk id="1447" creationId="{00000000-0000-0000-0000-000000000000}"/>
          </ac:picMkLst>
        </pc:picChg>
      </pc:sldChg>
      <pc:sldChg chg="modSp mod">
        <pc:chgData name="Nikhita Rao" userId="abdb87ec67714393" providerId="LiveId" clId="{4700E2AC-3288-432B-B31E-394D456DBC14}" dt="2024-04-01T08:45:38.645" v="717" actId="108"/>
        <pc:sldMkLst>
          <pc:docMk/>
          <pc:sldMk cId="0" sldId="306"/>
        </pc:sldMkLst>
        <pc:spChg chg="mod">
          <ac:chgData name="Nikhita Rao" userId="abdb87ec67714393" providerId="LiveId" clId="{4700E2AC-3288-432B-B31E-394D456DBC14}" dt="2024-04-01T08:45:38.645" v="717" actId="108"/>
          <ac:spMkLst>
            <pc:docMk/>
            <pc:sldMk cId="0" sldId="306"/>
            <ac:spMk id="1472" creationId="{00000000-0000-0000-0000-000000000000}"/>
          </ac:spMkLst>
        </pc:spChg>
      </pc:sldChg>
      <pc:sldChg chg="modSp mod">
        <pc:chgData name="Nikhita Rao" userId="abdb87ec67714393" providerId="LiveId" clId="{4700E2AC-3288-432B-B31E-394D456DBC14}" dt="2024-04-01T08:45:24.348" v="716" actId="108"/>
        <pc:sldMkLst>
          <pc:docMk/>
          <pc:sldMk cId="0" sldId="307"/>
        </pc:sldMkLst>
        <pc:spChg chg="mod">
          <ac:chgData name="Nikhita Rao" userId="abdb87ec67714393" providerId="LiveId" clId="{4700E2AC-3288-432B-B31E-394D456DBC14}" dt="2024-04-01T08:45:24.348" v="716" actId="108"/>
          <ac:spMkLst>
            <pc:docMk/>
            <pc:sldMk cId="0" sldId="307"/>
            <ac:spMk id="1481" creationId="{00000000-0000-0000-0000-000000000000}"/>
          </ac:spMkLst>
        </pc:spChg>
      </pc:sldChg>
      <pc:sldChg chg="modSp mod">
        <pc:chgData name="Nikhita Rao" userId="abdb87ec67714393" providerId="LiveId" clId="{4700E2AC-3288-432B-B31E-394D456DBC14}" dt="2024-04-01T08:44:50.752" v="713" actId="2711"/>
        <pc:sldMkLst>
          <pc:docMk/>
          <pc:sldMk cId="0" sldId="311"/>
        </pc:sldMkLst>
        <pc:spChg chg="mod">
          <ac:chgData name="Nikhita Rao" userId="abdb87ec67714393" providerId="LiveId" clId="{4700E2AC-3288-432B-B31E-394D456DBC14}" dt="2024-04-01T08:44:50.752" v="713" actId="2711"/>
          <ac:spMkLst>
            <pc:docMk/>
            <pc:sldMk cId="0" sldId="311"/>
            <ac:spMk id="151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7" name="Google Shape;10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c7dfdc7e5c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2c7dfdc7e5c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c7de90b7fc_2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g2c7de90b7fc_2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6" name="Google Shape;41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9" name="Google Shape;11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7" name="Google Shape;43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51" name="Google Shape;45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0" name="Google Shape;46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8" name="Google Shape;46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476" name="Google Shape;4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526" name="Google Shape;52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00" name="Google Shape;600;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79" name="Google Shape;6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39" name="Google Shape;73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08" name="Google Shape;80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887" name="Google Shape;88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58" name="Google Shape;95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24" name="Google Shape;102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88" name="Google Shape;108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66" name="Google Shape;1166;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46" name="Google Shape;1246;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06" name="Google Shape;130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14" name="Google Shape;131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2c7de90b7fc_2_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2c7de90b7fc_2_2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51" name="Google Shape;1351;g2c7de90b7fc_2_2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2c7de90b7fc_2_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2c7de90b7fc_2_2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63" name="Google Shape;1363;g2c7de90b7fc_2_2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I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74" name="Google Shape;1374;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0" name="Google Shape;138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9" name="Google Shape;1389;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
        <p:cNvGrpSpPr/>
        <p:nvPr/>
      </p:nvGrpSpPr>
      <p:grpSpPr>
        <a:xfrm>
          <a:off x="0" y="0"/>
          <a:ext cx="0" cy="0"/>
          <a:chOff x="0" y="0"/>
          <a:chExt cx="0" cy="0"/>
        </a:xfrm>
      </p:grpSpPr>
      <p:sp>
        <p:nvSpPr>
          <p:cNvPr id="1420" name="Google Shape;1420;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1" name="Google Shape;1421;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0"/>
        <p:cNvGrpSpPr/>
        <p:nvPr/>
      </p:nvGrpSpPr>
      <p:grpSpPr>
        <a:xfrm>
          <a:off x="0" y="0"/>
          <a:ext cx="0" cy="0"/>
          <a:chOff x="0" y="0"/>
          <a:chExt cx="0" cy="0"/>
        </a:xfrm>
      </p:grpSpPr>
      <p:sp>
        <p:nvSpPr>
          <p:cNvPr id="1441" name="Google Shape;1441;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42" name="Google Shape;1442;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50" name="Google Shape;145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2c7de90b7f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5" name="Google Shape;1455;g2c7de90b7f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6" name="Google Shape;1466;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75" name="Google Shape;147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84" name="Google Shape;148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93" name="Google Shape;149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02" name="Google Shape;1502;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11" name="Google Shape;1511;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p:nvPr/>
        </p:nvSpPr>
        <p:spPr>
          <a:xfrm>
            <a:off x="5796401" y="3378954"/>
            <a:ext cx="6394567" cy="3479046"/>
          </a:xfrm>
          <a:custGeom>
            <a:avLst/>
            <a:gdLst/>
            <a:ahLst/>
            <a:cxnLst/>
            <a:rect l="l" t="t" r="r" b="b"/>
            <a:pathLst>
              <a:path w="6394567" h="3479046" extrusionOk="0">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0">
                <a:schemeClr val="lt2"/>
              </a:gs>
              <a:gs pos="39000">
                <a:schemeClr val="lt2"/>
              </a:gs>
              <a:gs pos="100000">
                <a:srgbClr val="D693DB"/>
              </a:gs>
            </a:gsLst>
            <a:lin ang="1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 name="Google Shape;17;p2"/>
          <p:cNvSpPr txBox="1">
            <a:spLocks noGrp="1"/>
          </p:cNvSpPr>
          <p:nvPr>
            <p:ph type="ctrTitle"/>
          </p:nvPr>
        </p:nvSpPr>
        <p:spPr>
          <a:xfrm>
            <a:off x="1066801" y="1122363"/>
            <a:ext cx="6211185" cy="2305246"/>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066802" y="3549048"/>
            <a:ext cx="5029198" cy="1956278"/>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dk1"/>
              </a:buClr>
              <a:buSzPts val="2000"/>
              <a:buNone/>
              <a:defRPr sz="2000"/>
            </a:lvl1pPr>
            <a:lvl2pPr lvl="1" algn="ctr">
              <a:lnSpc>
                <a:spcPct val="120000"/>
              </a:lnSpc>
              <a:spcBef>
                <a:spcPts val="5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txBox="1">
            <a:spLocks noGrp="1"/>
          </p:cNvSpPr>
          <p:nvPr>
            <p:ph type="dt" idx="10"/>
          </p:nvPr>
        </p:nvSpPr>
        <p:spPr>
          <a:xfrm rot="5400000">
            <a:off x="10477379" y="4629744"/>
            <a:ext cx="265350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 name="Google Shape;20;p2"/>
          <p:cNvSpPr txBox="1">
            <a:spLocks noGrp="1"/>
          </p:cNvSpPr>
          <p:nvPr>
            <p:ph type="ftr" idx="11"/>
          </p:nvPr>
        </p:nvSpPr>
        <p:spPr>
          <a:xfrm>
            <a:off x="8610602" y="6318446"/>
            <a:ext cx="274319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1" name="Google Shape;21;p2"/>
          <p:cNvSpPr txBox="1">
            <a:spLocks noGrp="1"/>
          </p:cNvSpPr>
          <p:nvPr>
            <p:ph type="sldNum" idx="12"/>
          </p:nvPr>
        </p:nvSpPr>
        <p:spPr>
          <a:xfrm>
            <a:off x="11353800" y="6318446"/>
            <a:ext cx="615696"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pic>
        <p:nvPicPr>
          <p:cNvPr id="22" name="Google Shape;22;p2" descr="Logo&#10;&#10;Description automatically generated with medium confidence"/>
          <p:cNvPicPr preferRelativeResize="0"/>
          <p:nvPr/>
        </p:nvPicPr>
        <p:blipFill rotWithShape="1">
          <a:blip r:embed="rId2">
            <a:alphaModFix/>
          </a:blip>
          <a:srcRect/>
          <a:stretch/>
        </p:blipFill>
        <p:spPr>
          <a:xfrm>
            <a:off x="10689835" y="6353816"/>
            <a:ext cx="1057729" cy="5041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7"/>
        <p:cNvGrpSpPr/>
        <p:nvPr/>
      </p:nvGrpSpPr>
      <p:grpSpPr>
        <a:xfrm>
          <a:off x="0" y="0"/>
          <a:ext cx="0" cy="0"/>
          <a:chOff x="0" y="0"/>
          <a:chExt cx="0" cy="0"/>
        </a:xfrm>
      </p:grpSpPr>
      <p:sp>
        <p:nvSpPr>
          <p:cNvPr id="78" name="Google Shape;78;p11"/>
          <p:cNvSpPr txBox="1">
            <a:spLocks noGrp="1"/>
          </p:cNvSpPr>
          <p:nvPr>
            <p:ph type="title"/>
          </p:nvPr>
        </p:nvSpPr>
        <p:spPr>
          <a:xfrm>
            <a:off x="1066800" y="963283"/>
            <a:ext cx="10096500" cy="91600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1"/>
          <p:cNvSpPr txBox="1">
            <a:spLocks noGrp="1"/>
          </p:cNvSpPr>
          <p:nvPr>
            <p:ph type="body" idx="1"/>
          </p:nvPr>
        </p:nvSpPr>
        <p:spPr>
          <a:xfrm>
            <a:off x="1066801" y="1879287"/>
            <a:ext cx="4739628" cy="582117"/>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1"/>
              </a:buClr>
              <a:buSzPts val="1400"/>
              <a:buNone/>
              <a:defRPr sz="1400" b="1" cap="none"/>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500"/>
              </a:spcBef>
              <a:spcAft>
                <a:spcPts val="0"/>
              </a:spcAft>
              <a:buClr>
                <a:schemeClr val="dk1"/>
              </a:buClr>
              <a:buSzPts val="1600"/>
              <a:buNone/>
              <a:defRPr sz="1600" b="1"/>
            </a:lvl4pPr>
            <a:lvl5pPr marL="2286000" lvl="4" indent="-228600" algn="l">
              <a:lnSpc>
                <a:spcPct val="12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0" name="Google Shape;80;p11"/>
          <p:cNvSpPr txBox="1">
            <a:spLocks noGrp="1"/>
          </p:cNvSpPr>
          <p:nvPr>
            <p:ph type="body" idx="2"/>
          </p:nvPr>
        </p:nvSpPr>
        <p:spPr>
          <a:xfrm>
            <a:off x="1066801" y="2505075"/>
            <a:ext cx="4739628" cy="33896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1"/>
          <p:cNvSpPr txBox="1">
            <a:spLocks noGrp="1"/>
          </p:cNvSpPr>
          <p:nvPr>
            <p:ph type="body" idx="3"/>
          </p:nvPr>
        </p:nvSpPr>
        <p:spPr>
          <a:xfrm>
            <a:off x="6400330" y="1879287"/>
            <a:ext cx="4762970" cy="582117"/>
          </a:xfrm>
          <a:prstGeom prst="rect">
            <a:avLst/>
          </a:prstGeom>
          <a:noFill/>
          <a:ln>
            <a:noFill/>
          </a:ln>
        </p:spPr>
        <p:txBody>
          <a:bodyPr spcFirstLastPara="1" wrap="square" lIns="91425" tIns="45700" rIns="91425" bIns="45700" anchor="b" anchorCtr="0">
            <a:noAutofit/>
          </a:bodyPr>
          <a:lstStyle>
            <a:lvl1pPr marL="457200" lvl="0" indent="-228600" algn="l">
              <a:lnSpc>
                <a:spcPct val="120000"/>
              </a:lnSpc>
              <a:spcBef>
                <a:spcPts val="1000"/>
              </a:spcBef>
              <a:spcAft>
                <a:spcPts val="0"/>
              </a:spcAft>
              <a:buClr>
                <a:schemeClr val="dk1"/>
              </a:buClr>
              <a:buSzPts val="1400"/>
              <a:buNone/>
              <a:defRPr sz="1400" b="1" cap="none"/>
            </a:lvl1pPr>
            <a:lvl2pPr marL="914400" lvl="1" indent="-228600" algn="l">
              <a:lnSpc>
                <a:spcPct val="120000"/>
              </a:lnSpc>
              <a:spcBef>
                <a:spcPts val="500"/>
              </a:spcBef>
              <a:spcAft>
                <a:spcPts val="0"/>
              </a:spcAft>
              <a:buClr>
                <a:schemeClr val="dk1"/>
              </a:buClr>
              <a:buSzPts val="2000"/>
              <a:buNone/>
              <a:defRPr sz="2000" b="1"/>
            </a:lvl2pPr>
            <a:lvl3pPr marL="1371600" lvl="2" indent="-228600" algn="l">
              <a:lnSpc>
                <a:spcPct val="120000"/>
              </a:lnSpc>
              <a:spcBef>
                <a:spcPts val="500"/>
              </a:spcBef>
              <a:spcAft>
                <a:spcPts val="0"/>
              </a:spcAft>
              <a:buClr>
                <a:schemeClr val="dk1"/>
              </a:buClr>
              <a:buSzPts val="1800"/>
              <a:buNone/>
              <a:defRPr sz="1800" b="1"/>
            </a:lvl3pPr>
            <a:lvl4pPr marL="1828800" lvl="3" indent="-228600" algn="l">
              <a:lnSpc>
                <a:spcPct val="120000"/>
              </a:lnSpc>
              <a:spcBef>
                <a:spcPts val="500"/>
              </a:spcBef>
              <a:spcAft>
                <a:spcPts val="0"/>
              </a:spcAft>
              <a:buClr>
                <a:schemeClr val="dk1"/>
              </a:buClr>
              <a:buSzPts val="1600"/>
              <a:buNone/>
              <a:defRPr sz="1600" b="1"/>
            </a:lvl4pPr>
            <a:lvl5pPr marL="2286000" lvl="4" indent="-228600" algn="l">
              <a:lnSpc>
                <a:spcPct val="12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11"/>
          <p:cNvSpPr txBox="1">
            <a:spLocks noGrp="1"/>
          </p:cNvSpPr>
          <p:nvPr>
            <p:ph type="body" idx="4"/>
          </p:nvPr>
        </p:nvSpPr>
        <p:spPr>
          <a:xfrm>
            <a:off x="6400330" y="2505075"/>
            <a:ext cx="4762970" cy="338964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1"/>
          <p:cNvSpPr txBox="1">
            <a:spLocks noGrp="1"/>
          </p:cNvSpPr>
          <p:nvPr>
            <p:ph type="dt" idx="10"/>
          </p:nvPr>
        </p:nvSpPr>
        <p:spPr>
          <a:xfrm rot="5400000">
            <a:off x="10477379" y="4629744"/>
            <a:ext cx="265350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4" name="Google Shape;84;p11"/>
          <p:cNvSpPr txBox="1">
            <a:spLocks noGrp="1"/>
          </p:cNvSpPr>
          <p:nvPr>
            <p:ph type="ftr" idx="11"/>
          </p:nvPr>
        </p:nvSpPr>
        <p:spPr>
          <a:xfrm>
            <a:off x="8610602" y="6318446"/>
            <a:ext cx="274319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5" name="Google Shape;85;p11"/>
          <p:cNvSpPr txBox="1">
            <a:spLocks noGrp="1"/>
          </p:cNvSpPr>
          <p:nvPr>
            <p:ph type="sldNum" idx="12"/>
          </p:nvPr>
        </p:nvSpPr>
        <p:spPr>
          <a:xfrm>
            <a:off x="11353800" y="6318446"/>
            <a:ext cx="615696"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6"/>
        <p:cNvGrpSpPr/>
        <p:nvPr/>
      </p:nvGrpSpPr>
      <p:grpSpPr>
        <a:xfrm>
          <a:off x="0" y="0"/>
          <a:ext cx="0" cy="0"/>
          <a:chOff x="0" y="0"/>
          <a:chExt cx="0" cy="0"/>
        </a:xfrm>
      </p:grpSpPr>
      <p:sp>
        <p:nvSpPr>
          <p:cNvPr id="87" name="Google Shape;87;p12"/>
          <p:cNvSpPr txBox="1">
            <a:spLocks noGrp="1"/>
          </p:cNvSpPr>
          <p:nvPr>
            <p:ph type="title"/>
          </p:nvPr>
        </p:nvSpPr>
        <p:spPr>
          <a:xfrm>
            <a:off x="1066800" y="770626"/>
            <a:ext cx="3705225" cy="12867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a:off x="5183188" y="1075426"/>
            <a:ext cx="5980112" cy="4768371"/>
          </a:xfrm>
          <a:prstGeom prst="rect">
            <a:avLst/>
          </a:prstGeom>
          <a:noFill/>
          <a:ln>
            <a:noFill/>
          </a:ln>
        </p:spPr>
        <p:txBody>
          <a:bodyPr spcFirstLastPara="1" wrap="square" lIns="91425" tIns="45700" rIns="91425" bIns="45700" anchor="t" anchorCtr="0">
            <a:normAutofit/>
          </a:bodyPr>
          <a:lstStyle>
            <a:lvl1pPr marL="457200" lvl="0" indent="-431800" algn="l">
              <a:lnSpc>
                <a:spcPct val="120000"/>
              </a:lnSpc>
              <a:spcBef>
                <a:spcPts val="1000"/>
              </a:spcBef>
              <a:spcAft>
                <a:spcPts val="0"/>
              </a:spcAft>
              <a:buClr>
                <a:schemeClr val="dk1"/>
              </a:buClr>
              <a:buSzPts val="3200"/>
              <a:buChar char="•"/>
              <a:defRPr sz="3200"/>
            </a:lvl1pPr>
            <a:lvl2pPr marL="914400" lvl="1" indent="-406400" algn="l">
              <a:lnSpc>
                <a:spcPct val="120000"/>
              </a:lnSpc>
              <a:spcBef>
                <a:spcPts val="500"/>
              </a:spcBef>
              <a:spcAft>
                <a:spcPts val="0"/>
              </a:spcAft>
              <a:buClr>
                <a:schemeClr val="dk1"/>
              </a:buClr>
              <a:buSzPts val="2800"/>
              <a:buChar char="–"/>
              <a:defRPr sz="2800"/>
            </a:lvl2pPr>
            <a:lvl3pPr marL="1371600" lvl="2" indent="-381000" algn="l">
              <a:lnSpc>
                <a:spcPct val="120000"/>
              </a:lnSpc>
              <a:spcBef>
                <a:spcPts val="500"/>
              </a:spcBef>
              <a:spcAft>
                <a:spcPts val="0"/>
              </a:spcAft>
              <a:buClr>
                <a:schemeClr val="dk1"/>
              </a:buClr>
              <a:buSzPts val="2400"/>
              <a:buChar char="•"/>
              <a:defRPr sz="2400"/>
            </a:lvl3pPr>
            <a:lvl4pPr marL="1828800" lvl="3" indent="-355600" algn="l">
              <a:lnSpc>
                <a:spcPct val="120000"/>
              </a:lnSpc>
              <a:spcBef>
                <a:spcPts val="500"/>
              </a:spcBef>
              <a:spcAft>
                <a:spcPts val="0"/>
              </a:spcAft>
              <a:buClr>
                <a:schemeClr val="dk1"/>
              </a:buClr>
              <a:buSzPts val="2000"/>
              <a:buChar char="–"/>
              <a:defRPr sz="2000"/>
            </a:lvl4pPr>
            <a:lvl5pPr marL="2286000" lvl="4" indent="-355600" algn="l">
              <a:lnSpc>
                <a:spcPct val="12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9" name="Google Shape;89;p12"/>
          <p:cNvSpPr txBox="1">
            <a:spLocks noGrp="1"/>
          </p:cNvSpPr>
          <p:nvPr>
            <p:ph type="body" idx="2"/>
          </p:nvPr>
        </p:nvSpPr>
        <p:spPr>
          <a:xfrm>
            <a:off x="1066800" y="2057400"/>
            <a:ext cx="3705225"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12"/>
          <p:cNvSpPr txBox="1">
            <a:spLocks noGrp="1"/>
          </p:cNvSpPr>
          <p:nvPr>
            <p:ph type="dt" idx="10"/>
          </p:nvPr>
        </p:nvSpPr>
        <p:spPr>
          <a:xfrm rot="5400000">
            <a:off x="10477379" y="4629744"/>
            <a:ext cx="265350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1" name="Google Shape;91;p12"/>
          <p:cNvSpPr txBox="1">
            <a:spLocks noGrp="1"/>
          </p:cNvSpPr>
          <p:nvPr>
            <p:ph type="ftr" idx="11"/>
          </p:nvPr>
        </p:nvSpPr>
        <p:spPr>
          <a:xfrm>
            <a:off x="8610602" y="6318446"/>
            <a:ext cx="274319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2" name="Google Shape;92;p12"/>
          <p:cNvSpPr txBox="1">
            <a:spLocks noGrp="1"/>
          </p:cNvSpPr>
          <p:nvPr>
            <p:ph type="sldNum" idx="12"/>
          </p:nvPr>
        </p:nvSpPr>
        <p:spPr>
          <a:xfrm>
            <a:off x="11353800" y="6318446"/>
            <a:ext cx="615696"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1066800" y="936841"/>
            <a:ext cx="10239338" cy="95366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3"/>
          <p:cNvSpPr txBox="1">
            <a:spLocks noGrp="1"/>
          </p:cNvSpPr>
          <p:nvPr>
            <p:ph type="body" idx="1"/>
          </p:nvPr>
        </p:nvSpPr>
        <p:spPr>
          <a:xfrm rot="5400000">
            <a:off x="4350676" y="-1141132"/>
            <a:ext cx="3677683" cy="10239338"/>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13"/>
          <p:cNvSpPr txBox="1">
            <a:spLocks noGrp="1"/>
          </p:cNvSpPr>
          <p:nvPr>
            <p:ph type="dt" idx="10"/>
          </p:nvPr>
        </p:nvSpPr>
        <p:spPr>
          <a:xfrm rot="5400000">
            <a:off x="10477379" y="4629744"/>
            <a:ext cx="265350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7" name="Google Shape;97;p13"/>
          <p:cNvSpPr txBox="1">
            <a:spLocks noGrp="1"/>
          </p:cNvSpPr>
          <p:nvPr>
            <p:ph type="ftr" idx="11"/>
          </p:nvPr>
        </p:nvSpPr>
        <p:spPr>
          <a:xfrm>
            <a:off x="8610602" y="6318446"/>
            <a:ext cx="274319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8" name="Google Shape;98;p13"/>
          <p:cNvSpPr txBox="1">
            <a:spLocks noGrp="1"/>
          </p:cNvSpPr>
          <p:nvPr>
            <p:ph type="sldNum" idx="12"/>
          </p:nvPr>
        </p:nvSpPr>
        <p:spPr>
          <a:xfrm>
            <a:off x="11353800" y="6318446"/>
            <a:ext cx="615696"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rot="5400000">
            <a:off x="7782463" y="2143664"/>
            <a:ext cx="4633823" cy="250884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1" name="Google Shape;101;p14"/>
          <p:cNvSpPr txBox="1">
            <a:spLocks noGrp="1"/>
          </p:cNvSpPr>
          <p:nvPr>
            <p:ph type="body" idx="1"/>
          </p:nvPr>
        </p:nvSpPr>
        <p:spPr>
          <a:xfrm rot="5400000">
            <a:off x="2502739" y="-354761"/>
            <a:ext cx="4633823" cy="7505700"/>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4"/>
          <p:cNvSpPr txBox="1">
            <a:spLocks noGrp="1"/>
          </p:cNvSpPr>
          <p:nvPr>
            <p:ph type="dt" idx="10"/>
          </p:nvPr>
        </p:nvSpPr>
        <p:spPr>
          <a:xfrm rot="5400000">
            <a:off x="10477379" y="4629744"/>
            <a:ext cx="265350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3" name="Google Shape;103;p14"/>
          <p:cNvSpPr txBox="1">
            <a:spLocks noGrp="1"/>
          </p:cNvSpPr>
          <p:nvPr>
            <p:ph type="ftr" idx="11"/>
          </p:nvPr>
        </p:nvSpPr>
        <p:spPr>
          <a:xfrm>
            <a:off x="8610602" y="6318446"/>
            <a:ext cx="274319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4" name="Google Shape;104;p14"/>
          <p:cNvSpPr txBox="1">
            <a:spLocks noGrp="1"/>
          </p:cNvSpPr>
          <p:nvPr>
            <p:ph type="sldNum" idx="12"/>
          </p:nvPr>
        </p:nvSpPr>
        <p:spPr>
          <a:xfrm>
            <a:off x="11353800" y="6318446"/>
            <a:ext cx="615696"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erim Slide">
  <p:cSld name="Interim Slide">
    <p:spTree>
      <p:nvGrpSpPr>
        <p:cNvPr id="1" name="Shape 23"/>
        <p:cNvGrpSpPr/>
        <p:nvPr/>
      </p:nvGrpSpPr>
      <p:grpSpPr>
        <a:xfrm>
          <a:off x="0" y="0"/>
          <a:ext cx="0" cy="0"/>
          <a:chOff x="0" y="0"/>
          <a:chExt cx="0" cy="0"/>
        </a:xfrm>
      </p:grpSpPr>
      <p:pic>
        <p:nvPicPr>
          <p:cNvPr id="24" name="Google Shape;24;p3" descr="A blue rectangle with a white background&#10;&#10;Description automatically generated with low confidence"/>
          <p:cNvPicPr preferRelativeResize="0"/>
          <p:nvPr/>
        </p:nvPicPr>
        <p:blipFill rotWithShape="1">
          <a:blip r:embed="rId2">
            <a:alphaModFix/>
          </a:blip>
          <a:srcRect/>
          <a:stretch/>
        </p:blipFill>
        <p:spPr>
          <a:xfrm>
            <a:off x="0" y="-6872"/>
            <a:ext cx="12192000" cy="6871744"/>
          </a:xfrm>
          <a:prstGeom prst="rect">
            <a:avLst/>
          </a:prstGeom>
          <a:noFill/>
          <a:ln>
            <a:noFill/>
          </a:ln>
        </p:spPr>
      </p:pic>
      <p:sp>
        <p:nvSpPr>
          <p:cNvPr id="25" name="Google Shape;25;p3"/>
          <p:cNvSpPr txBox="1">
            <a:spLocks noGrp="1"/>
          </p:cNvSpPr>
          <p:nvPr>
            <p:ph type="dt" idx="10"/>
          </p:nvPr>
        </p:nvSpPr>
        <p:spPr>
          <a:xfrm>
            <a:off x="510810" y="5913465"/>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Google Shape;26;p3"/>
          <p:cNvSpPr txBox="1">
            <a:spLocks noGrp="1"/>
          </p:cNvSpPr>
          <p:nvPr>
            <p:ph type="ftr" idx="11"/>
          </p:nvPr>
        </p:nvSpPr>
        <p:spPr>
          <a:xfrm>
            <a:off x="4038600" y="5913465"/>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 name="Google Shape;27;p3"/>
          <p:cNvSpPr txBox="1">
            <a:spLocks noGrp="1"/>
          </p:cNvSpPr>
          <p:nvPr>
            <p:ph type="title"/>
          </p:nvPr>
        </p:nvSpPr>
        <p:spPr>
          <a:xfrm>
            <a:off x="510810" y="2684611"/>
            <a:ext cx="10515600" cy="132556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400"/>
              <a:buFont typeface="Arial Narrow"/>
              <a:buNone/>
              <a:defRPr sz="4400" b="1">
                <a:solidFill>
                  <a:schemeClr val="lt1"/>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9004365" y="5913465"/>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grpSp>
        <p:nvGrpSpPr>
          <p:cNvPr id="29" name="Google Shape;29;p3"/>
          <p:cNvGrpSpPr/>
          <p:nvPr/>
        </p:nvGrpSpPr>
        <p:grpSpPr>
          <a:xfrm>
            <a:off x="190094" y="6299850"/>
            <a:ext cx="10715511" cy="434026"/>
            <a:chOff x="190094" y="6299850"/>
            <a:chExt cx="10715511" cy="434026"/>
          </a:xfrm>
        </p:grpSpPr>
        <p:cxnSp>
          <p:nvCxnSpPr>
            <p:cNvPr id="30" name="Google Shape;30;p3"/>
            <p:cNvCxnSpPr/>
            <p:nvPr/>
          </p:nvCxnSpPr>
          <p:spPr>
            <a:xfrm>
              <a:off x="3161712" y="6544331"/>
              <a:ext cx="7528123" cy="0"/>
            </a:xfrm>
            <a:prstGeom prst="straightConnector1">
              <a:avLst/>
            </a:prstGeom>
            <a:noFill/>
            <a:ln w="9525" cap="flat" cmpd="sng">
              <a:solidFill>
                <a:schemeClr val="lt1"/>
              </a:solidFill>
              <a:prstDash val="solid"/>
              <a:miter lim="800000"/>
              <a:headEnd type="none" w="sm" len="sm"/>
              <a:tailEnd type="none" w="sm" len="sm"/>
            </a:ln>
          </p:spPr>
        </p:cxnSp>
        <p:sp>
          <p:nvSpPr>
            <p:cNvPr id="31" name="Google Shape;31;p3"/>
            <p:cNvSpPr txBox="1"/>
            <p:nvPr/>
          </p:nvSpPr>
          <p:spPr>
            <a:xfrm>
              <a:off x="190094" y="6405831"/>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lt1"/>
                  </a:solidFill>
                  <a:latin typeface="Arial"/>
                  <a:ea typeface="Arial"/>
                  <a:cs typeface="Arial"/>
                  <a:sym typeface="Arial"/>
                </a:rPr>
                <a:t>© 2021 Jigsaw Academy Education Pvt Ltd.</a:t>
              </a:r>
              <a:endParaRPr/>
            </a:p>
          </p:txBody>
        </p:sp>
        <p:cxnSp>
          <p:nvCxnSpPr>
            <p:cNvPr id="32" name="Google Shape;32;p3"/>
            <p:cNvCxnSpPr/>
            <p:nvPr/>
          </p:nvCxnSpPr>
          <p:spPr>
            <a:xfrm>
              <a:off x="10905605" y="6299850"/>
              <a:ext cx="0" cy="434026"/>
            </a:xfrm>
            <a:prstGeom prst="straightConnector1">
              <a:avLst/>
            </a:prstGeom>
            <a:noFill/>
            <a:ln w="9525" cap="flat" cmpd="sng">
              <a:solidFill>
                <a:srgbClr val="F2F2F2"/>
              </a:solidFill>
              <a:prstDash val="solid"/>
              <a:miter lim="800000"/>
              <a:headEnd type="none" w="sm" len="sm"/>
              <a:tailEnd type="none" w="sm" len="sm"/>
            </a:ln>
          </p:spPr>
        </p:cxnSp>
      </p:grpSp>
      <p:pic>
        <p:nvPicPr>
          <p:cNvPr id="33" name="Google Shape;33;p3" descr="Indian Institute of Management Indore - Wikipedia"/>
          <p:cNvPicPr preferRelativeResize="0"/>
          <p:nvPr/>
        </p:nvPicPr>
        <p:blipFill rotWithShape="1">
          <a:blip r:embed="rId3">
            <a:alphaModFix/>
          </a:blip>
          <a:srcRect/>
          <a:stretch/>
        </p:blipFill>
        <p:spPr>
          <a:xfrm>
            <a:off x="88957" y="75842"/>
            <a:ext cx="411718" cy="663913"/>
          </a:xfrm>
          <a:prstGeom prst="rect">
            <a:avLst/>
          </a:prstGeom>
          <a:noFill/>
          <a:ln>
            <a:noFill/>
          </a:ln>
        </p:spPr>
      </p:pic>
      <p:pic>
        <p:nvPicPr>
          <p:cNvPr id="34" name="Google Shape;34;p3"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1066800" y="936841"/>
            <a:ext cx="8886884" cy="95366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
          <p:cNvSpPr txBox="1">
            <a:spLocks noGrp="1"/>
          </p:cNvSpPr>
          <p:nvPr>
            <p:ph type="body" idx="1"/>
          </p:nvPr>
        </p:nvSpPr>
        <p:spPr>
          <a:xfrm>
            <a:off x="1069848" y="2139696"/>
            <a:ext cx="8883836" cy="367768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5"/>
          <p:cNvSpPr/>
          <p:nvPr/>
        </p:nvSpPr>
        <p:spPr>
          <a:xfrm>
            <a:off x="6284115" y="3378954"/>
            <a:ext cx="5907885" cy="3479046"/>
          </a:xfrm>
          <a:custGeom>
            <a:avLst/>
            <a:gdLst/>
            <a:ahLst/>
            <a:cxnLst/>
            <a:rect l="l" t="t" r="r" b="b"/>
            <a:pathLst>
              <a:path w="5907885" h="3479046" extrusionOk="0">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0">
                <a:schemeClr val="lt2"/>
              </a:gs>
              <a:gs pos="23000">
                <a:schemeClr val="lt2"/>
              </a:gs>
              <a:gs pos="100000">
                <a:srgbClr val="D693DB"/>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 name="Google Shape;40;p5"/>
          <p:cNvSpPr/>
          <p:nvPr/>
        </p:nvSpPr>
        <p:spPr>
          <a:xfrm rot="10800000">
            <a:off x="0" y="0"/>
            <a:ext cx="2923855" cy="1479128"/>
          </a:xfrm>
          <a:custGeom>
            <a:avLst/>
            <a:gdLst/>
            <a:ahLst/>
            <a:cxnLst/>
            <a:rect l="l" t="t" r="r" b="b"/>
            <a:pathLst>
              <a:path w="2923855" h="1479128" extrusionOk="0">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0">
                <a:schemeClr val="lt2"/>
              </a:gs>
              <a:gs pos="33000">
                <a:schemeClr val="lt2"/>
              </a:gs>
              <a:gs pos="100000">
                <a:srgbClr val="D693D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1" name="Google Shape;41;p5"/>
          <p:cNvSpPr txBox="1">
            <a:spLocks noGrp="1"/>
          </p:cNvSpPr>
          <p:nvPr>
            <p:ph type="title"/>
          </p:nvPr>
        </p:nvSpPr>
        <p:spPr>
          <a:xfrm>
            <a:off x="1066800" y="1709738"/>
            <a:ext cx="6455434" cy="29812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Arial"/>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1066800" y="4759252"/>
            <a:ext cx="5397260" cy="95574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2000"/>
              <a:buNone/>
              <a:defRPr sz="2000">
                <a:solidFill>
                  <a:schemeClr val="dk1"/>
                </a:solidFill>
              </a:defRPr>
            </a:lvl1pPr>
            <a:lvl2pPr marL="914400" lvl="1" indent="-228600" algn="l">
              <a:lnSpc>
                <a:spcPct val="120000"/>
              </a:lnSpc>
              <a:spcBef>
                <a:spcPts val="500"/>
              </a:spcBef>
              <a:spcAft>
                <a:spcPts val="0"/>
              </a:spcAft>
              <a:buClr>
                <a:srgbClr val="888888"/>
              </a:buClr>
              <a:buSzPts val="2000"/>
              <a:buNone/>
              <a:defRPr sz="2000">
                <a:solidFill>
                  <a:srgbClr val="888888"/>
                </a:solidFill>
              </a:defRPr>
            </a:lvl2pPr>
            <a:lvl3pPr marL="1371600" lvl="2" indent="-228600" algn="l">
              <a:lnSpc>
                <a:spcPct val="120000"/>
              </a:lnSpc>
              <a:spcBef>
                <a:spcPts val="500"/>
              </a:spcBef>
              <a:spcAft>
                <a:spcPts val="0"/>
              </a:spcAft>
              <a:buClr>
                <a:srgbClr val="888888"/>
              </a:buClr>
              <a:buSzPts val="1800"/>
              <a:buNone/>
              <a:defRPr sz="1800">
                <a:solidFill>
                  <a:srgbClr val="888888"/>
                </a:solidFill>
              </a:defRPr>
            </a:lvl3pPr>
            <a:lvl4pPr marL="1828800" lvl="3" indent="-228600" algn="l">
              <a:lnSpc>
                <a:spcPct val="120000"/>
              </a:lnSpc>
              <a:spcBef>
                <a:spcPts val="500"/>
              </a:spcBef>
              <a:spcAft>
                <a:spcPts val="0"/>
              </a:spcAft>
              <a:buClr>
                <a:srgbClr val="888888"/>
              </a:buClr>
              <a:buSzPts val="1600"/>
              <a:buNone/>
              <a:defRPr sz="1600">
                <a:solidFill>
                  <a:srgbClr val="888888"/>
                </a:solidFill>
              </a:defRPr>
            </a:lvl4pPr>
            <a:lvl5pPr marL="2286000" lvl="4" indent="-228600" algn="l">
              <a:lnSpc>
                <a:spcPct val="12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5"/>
          <p:cNvSpPr txBox="1">
            <a:spLocks noGrp="1"/>
          </p:cNvSpPr>
          <p:nvPr>
            <p:ph type="dt" idx="10"/>
          </p:nvPr>
        </p:nvSpPr>
        <p:spPr>
          <a:xfrm rot="5400000">
            <a:off x="10477379" y="4629744"/>
            <a:ext cx="265350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4" name="Google Shape;44;p5"/>
          <p:cNvSpPr txBox="1">
            <a:spLocks noGrp="1"/>
          </p:cNvSpPr>
          <p:nvPr>
            <p:ph type="ftr" idx="11"/>
          </p:nvPr>
        </p:nvSpPr>
        <p:spPr>
          <a:xfrm>
            <a:off x="8610602" y="6318446"/>
            <a:ext cx="274319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5" name="Google Shape;45;p5"/>
          <p:cNvSpPr txBox="1">
            <a:spLocks noGrp="1"/>
          </p:cNvSpPr>
          <p:nvPr>
            <p:ph type="sldNum" idx="12"/>
          </p:nvPr>
        </p:nvSpPr>
        <p:spPr>
          <a:xfrm>
            <a:off x="11353800" y="6318446"/>
            <a:ext cx="615696"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pic>
        <p:nvPicPr>
          <p:cNvPr id="46" name="Google Shape;46;p5" descr="Logo&#10;&#10;Description automatically generated with medium confidence"/>
          <p:cNvPicPr preferRelativeResize="0"/>
          <p:nvPr/>
        </p:nvPicPr>
        <p:blipFill rotWithShape="1">
          <a:blip r:embed="rId2">
            <a:alphaModFix/>
          </a:blip>
          <a:srcRect/>
          <a:stretch/>
        </p:blipFill>
        <p:spPr>
          <a:xfrm>
            <a:off x="10689835" y="6353816"/>
            <a:ext cx="1057729" cy="50418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1066800" y="1357223"/>
            <a:ext cx="8886884" cy="104307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dt" idx="10"/>
          </p:nvPr>
        </p:nvSpPr>
        <p:spPr>
          <a:xfrm rot="5400000">
            <a:off x="10477379" y="4629744"/>
            <a:ext cx="265350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0" name="Google Shape;50;p6"/>
          <p:cNvSpPr txBox="1">
            <a:spLocks noGrp="1"/>
          </p:cNvSpPr>
          <p:nvPr>
            <p:ph type="ftr" idx="11"/>
          </p:nvPr>
        </p:nvSpPr>
        <p:spPr>
          <a:xfrm>
            <a:off x="8610602" y="6318446"/>
            <a:ext cx="274319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1" name="Google Shape;51;p6"/>
          <p:cNvSpPr txBox="1">
            <a:spLocks noGrp="1"/>
          </p:cNvSpPr>
          <p:nvPr>
            <p:ph type="sldNum" idx="12"/>
          </p:nvPr>
        </p:nvSpPr>
        <p:spPr>
          <a:xfrm>
            <a:off x="11353800" y="6318446"/>
            <a:ext cx="615696"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2"/>
        <p:cNvGrpSpPr/>
        <p:nvPr/>
      </p:nvGrpSpPr>
      <p:grpSpPr>
        <a:xfrm>
          <a:off x="0" y="0"/>
          <a:ext cx="0" cy="0"/>
          <a:chOff x="0" y="0"/>
          <a:chExt cx="0" cy="0"/>
        </a:xfrm>
      </p:grpSpPr>
      <p:sp>
        <p:nvSpPr>
          <p:cNvPr id="53" name="Google Shape;53;p7"/>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7"/>
          <p:cNvSpPr>
            <a:spLocks noGrp="1"/>
          </p:cNvSpPr>
          <p:nvPr>
            <p:ph type="pic" idx="2"/>
          </p:nvPr>
        </p:nvSpPr>
        <p:spPr>
          <a:xfrm>
            <a:off x="5183188" y="1143000"/>
            <a:ext cx="5980112" cy="4572000"/>
          </a:xfrm>
          <a:prstGeom prst="rect">
            <a:avLst/>
          </a:prstGeom>
          <a:noFill/>
          <a:ln>
            <a:noFill/>
          </a:ln>
        </p:spPr>
      </p:sp>
      <p:sp>
        <p:nvSpPr>
          <p:cNvPr id="55" name="Google Shape;55;p7"/>
          <p:cNvSpPr txBox="1">
            <a:spLocks noGrp="1"/>
          </p:cNvSpPr>
          <p:nvPr>
            <p:ph type="body" idx="1"/>
          </p:nvPr>
        </p:nvSpPr>
        <p:spPr>
          <a:xfrm>
            <a:off x="1066800" y="2057400"/>
            <a:ext cx="3705225" cy="3657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6" name="Google Shape;56;p7"/>
          <p:cNvSpPr txBox="1">
            <a:spLocks noGrp="1"/>
          </p:cNvSpPr>
          <p:nvPr>
            <p:ph type="dt" idx="10"/>
          </p:nvPr>
        </p:nvSpPr>
        <p:spPr>
          <a:xfrm rot="5400000">
            <a:off x="10477379" y="4629744"/>
            <a:ext cx="265350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7" name="Google Shape;57;p7"/>
          <p:cNvSpPr txBox="1">
            <a:spLocks noGrp="1"/>
          </p:cNvSpPr>
          <p:nvPr>
            <p:ph type="ftr" idx="11"/>
          </p:nvPr>
        </p:nvSpPr>
        <p:spPr>
          <a:xfrm>
            <a:off x="8610602" y="6318446"/>
            <a:ext cx="274319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8" name="Google Shape;58;p7"/>
          <p:cNvSpPr txBox="1">
            <a:spLocks noGrp="1"/>
          </p:cNvSpPr>
          <p:nvPr>
            <p:ph type="sldNum" idx="12"/>
          </p:nvPr>
        </p:nvSpPr>
        <p:spPr>
          <a:xfrm>
            <a:off x="11353800" y="6318446"/>
            <a:ext cx="615696"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p:cSld name="1_Picture with Caption">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a:spLocks noGrp="1"/>
          </p:cNvSpPr>
          <p:nvPr>
            <p:ph type="pic" idx="2"/>
          </p:nvPr>
        </p:nvSpPr>
        <p:spPr>
          <a:xfrm>
            <a:off x="5183188" y="1143000"/>
            <a:ext cx="5980112" cy="4572000"/>
          </a:xfrm>
          <a:prstGeom prst="rect">
            <a:avLst/>
          </a:prstGeom>
          <a:noFill/>
          <a:ln>
            <a:noFill/>
          </a:ln>
        </p:spPr>
      </p:sp>
      <p:sp>
        <p:nvSpPr>
          <p:cNvPr id="62" name="Google Shape;62;p8"/>
          <p:cNvSpPr txBox="1">
            <a:spLocks noGrp="1"/>
          </p:cNvSpPr>
          <p:nvPr>
            <p:ph type="body" idx="1"/>
          </p:nvPr>
        </p:nvSpPr>
        <p:spPr>
          <a:xfrm>
            <a:off x="1066800" y="2057400"/>
            <a:ext cx="3705225" cy="3657600"/>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dk1"/>
              </a:buClr>
              <a:buSzPts val="1600"/>
              <a:buNone/>
              <a:defRPr sz="1600"/>
            </a:lvl1pPr>
            <a:lvl2pPr marL="914400" lvl="1" indent="-228600" algn="l">
              <a:lnSpc>
                <a:spcPct val="120000"/>
              </a:lnSpc>
              <a:spcBef>
                <a:spcPts val="500"/>
              </a:spcBef>
              <a:spcAft>
                <a:spcPts val="0"/>
              </a:spcAft>
              <a:buClr>
                <a:schemeClr val="dk1"/>
              </a:buClr>
              <a:buSzPts val="1400"/>
              <a:buNone/>
              <a:defRPr sz="1400"/>
            </a:lvl2pPr>
            <a:lvl3pPr marL="1371600" lvl="2" indent="-228600" algn="l">
              <a:lnSpc>
                <a:spcPct val="120000"/>
              </a:lnSpc>
              <a:spcBef>
                <a:spcPts val="500"/>
              </a:spcBef>
              <a:spcAft>
                <a:spcPts val="0"/>
              </a:spcAft>
              <a:buClr>
                <a:schemeClr val="dk1"/>
              </a:buClr>
              <a:buSzPts val="1200"/>
              <a:buNone/>
              <a:defRPr sz="1200"/>
            </a:lvl3pPr>
            <a:lvl4pPr marL="1828800" lvl="3" indent="-228600" algn="l">
              <a:lnSpc>
                <a:spcPct val="120000"/>
              </a:lnSpc>
              <a:spcBef>
                <a:spcPts val="500"/>
              </a:spcBef>
              <a:spcAft>
                <a:spcPts val="0"/>
              </a:spcAft>
              <a:buClr>
                <a:schemeClr val="dk1"/>
              </a:buClr>
              <a:buSzPts val="1000"/>
              <a:buNone/>
              <a:defRPr sz="1000"/>
            </a:lvl4pPr>
            <a:lvl5pPr marL="2286000" lvl="4" indent="-228600" algn="l">
              <a:lnSpc>
                <a:spcPct val="12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3" name="Google Shape;63;p8"/>
          <p:cNvSpPr txBox="1">
            <a:spLocks noGrp="1"/>
          </p:cNvSpPr>
          <p:nvPr>
            <p:ph type="dt" idx="10"/>
          </p:nvPr>
        </p:nvSpPr>
        <p:spPr>
          <a:xfrm rot="5400000">
            <a:off x="10477379" y="4629744"/>
            <a:ext cx="265350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Arial"/>
              <a:buNone/>
              <a:defRPr sz="1800">
                <a:solidFill>
                  <a:schemeClr val="dk1"/>
                </a:solidFill>
                <a:latin typeface="Arial"/>
                <a:ea typeface="Arial"/>
                <a:cs typeface="Arial"/>
                <a:sym typeface="Arial"/>
              </a:defRPr>
            </a:lvl1pPr>
            <a:lvl2pPr marR="0" lvl="1"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4" name="Google Shape;64;p8"/>
          <p:cNvSpPr txBox="1">
            <a:spLocks noGrp="1"/>
          </p:cNvSpPr>
          <p:nvPr>
            <p:ph type="ftr" idx="11"/>
          </p:nvPr>
        </p:nvSpPr>
        <p:spPr>
          <a:xfrm>
            <a:off x="8610602" y="6318446"/>
            <a:ext cx="274319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1400"/>
              <a:buFont typeface="Arial"/>
              <a:buNone/>
              <a:defRPr sz="1800">
                <a:solidFill>
                  <a:schemeClr val="dk1"/>
                </a:solidFill>
                <a:latin typeface="Arial"/>
                <a:ea typeface="Arial"/>
                <a:cs typeface="Arial"/>
                <a:sym typeface="Arial"/>
              </a:defRPr>
            </a:lvl1pPr>
            <a:lvl2pPr marR="0" lvl="1"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65" name="Google Shape;65;p8"/>
          <p:cNvSpPr txBox="1">
            <a:spLocks noGrp="1"/>
          </p:cNvSpPr>
          <p:nvPr>
            <p:ph type="sldNum" idx="12"/>
          </p:nvPr>
        </p:nvSpPr>
        <p:spPr>
          <a:xfrm>
            <a:off x="11353800" y="6318446"/>
            <a:ext cx="615696"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1pPr>
            <a:lvl2pPr marL="0" marR="0" lvl="1" indent="0" algn="l"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2pPr>
            <a:lvl3pPr marL="0" marR="0" lvl="2" indent="0" algn="l"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3pPr>
            <a:lvl4pPr marL="0" marR="0" lvl="3" indent="0" algn="l"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4pPr>
            <a:lvl5pPr marL="0" marR="0" lvl="4" indent="0" algn="l"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5pPr>
            <a:lvl6pPr marL="0" marR="0" lvl="5" indent="0" algn="l"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6pPr>
            <a:lvl7pPr marL="0" marR="0" lvl="6" indent="0" algn="l"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7pPr>
            <a:lvl8pPr marL="0" marR="0" lvl="7" indent="0" algn="l"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8pPr>
            <a:lvl9pPr marL="0" marR="0" lvl="8" indent="0" algn="l" rtl="0">
              <a:spcBef>
                <a:spcPts val="0"/>
              </a:spcBef>
              <a:spcAft>
                <a:spcPts val="0"/>
              </a:spcAft>
              <a:buClr>
                <a:schemeClr val="dk1"/>
              </a:buClr>
              <a:buSzPts val="1800"/>
              <a:buFont typeface="Arial"/>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1066799" y="936841"/>
            <a:ext cx="10092477" cy="95366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1066800" y="2117341"/>
            <a:ext cx="4809482" cy="376012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9"/>
          <p:cNvSpPr txBox="1">
            <a:spLocks noGrp="1"/>
          </p:cNvSpPr>
          <p:nvPr>
            <p:ph type="body" idx="2"/>
          </p:nvPr>
        </p:nvSpPr>
        <p:spPr>
          <a:xfrm>
            <a:off x="6349795" y="2117341"/>
            <a:ext cx="4809482" cy="376012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000"/>
              </a:spcBef>
              <a:spcAft>
                <a:spcPts val="0"/>
              </a:spcAft>
              <a:buClr>
                <a:schemeClr val="dk1"/>
              </a:buClr>
              <a:buSzPts val="1800"/>
              <a:buChar char="•"/>
              <a:defRPr/>
            </a:lvl1pPr>
            <a:lvl2pPr marL="914400" lvl="1" indent="-342900" algn="l">
              <a:lnSpc>
                <a:spcPct val="120000"/>
              </a:lnSpc>
              <a:spcBef>
                <a:spcPts val="500"/>
              </a:spcBef>
              <a:spcAft>
                <a:spcPts val="0"/>
              </a:spcAft>
              <a:buClr>
                <a:schemeClr val="dk1"/>
              </a:buClr>
              <a:buSzPts val="1800"/>
              <a:buChar char="–"/>
              <a:defRPr/>
            </a:lvl2pPr>
            <a:lvl3pPr marL="1371600" lvl="2" indent="-342900" algn="l">
              <a:lnSpc>
                <a:spcPct val="120000"/>
              </a:lnSpc>
              <a:spcBef>
                <a:spcPts val="500"/>
              </a:spcBef>
              <a:spcAft>
                <a:spcPts val="0"/>
              </a:spcAft>
              <a:buClr>
                <a:schemeClr val="dk1"/>
              </a:buClr>
              <a:buSzPts val="1800"/>
              <a:buChar char="•"/>
              <a:defRPr/>
            </a:lvl3pPr>
            <a:lvl4pPr marL="1828800" lvl="3" indent="-342900" algn="l">
              <a:lnSpc>
                <a:spcPct val="120000"/>
              </a:lnSpc>
              <a:spcBef>
                <a:spcPts val="500"/>
              </a:spcBef>
              <a:spcAft>
                <a:spcPts val="0"/>
              </a:spcAft>
              <a:buClr>
                <a:schemeClr val="dk1"/>
              </a:buClr>
              <a:buSzPts val="1800"/>
              <a:buChar char="–"/>
              <a:defRPr/>
            </a:lvl4pPr>
            <a:lvl5pPr marL="2286000" lvl="4" indent="-342900" algn="l">
              <a:lnSpc>
                <a:spcPct val="12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9"/>
          <p:cNvSpPr txBox="1">
            <a:spLocks noGrp="1"/>
          </p:cNvSpPr>
          <p:nvPr>
            <p:ph type="dt" idx="10"/>
          </p:nvPr>
        </p:nvSpPr>
        <p:spPr>
          <a:xfrm rot="5400000">
            <a:off x="10477379" y="4629744"/>
            <a:ext cx="265350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Google Shape;71;p9"/>
          <p:cNvSpPr txBox="1">
            <a:spLocks noGrp="1"/>
          </p:cNvSpPr>
          <p:nvPr>
            <p:ph type="ftr" idx="11"/>
          </p:nvPr>
        </p:nvSpPr>
        <p:spPr>
          <a:xfrm>
            <a:off x="8610602" y="6318446"/>
            <a:ext cx="274319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2" name="Google Shape;72;p9"/>
          <p:cNvSpPr txBox="1">
            <a:spLocks noGrp="1"/>
          </p:cNvSpPr>
          <p:nvPr>
            <p:ph type="sldNum" idx="12"/>
          </p:nvPr>
        </p:nvSpPr>
        <p:spPr>
          <a:xfrm>
            <a:off x="11353800" y="6318446"/>
            <a:ext cx="615696"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
        <p:nvSpPr>
          <p:cNvPr id="74" name="Google Shape;74;p10"/>
          <p:cNvSpPr txBox="1">
            <a:spLocks noGrp="1"/>
          </p:cNvSpPr>
          <p:nvPr>
            <p:ph type="dt" idx="10"/>
          </p:nvPr>
        </p:nvSpPr>
        <p:spPr>
          <a:xfrm rot="5400000">
            <a:off x="10477379" y="4629744"/>
            <a:ext cx="265350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5" name="Google Shape;75;p10"/>
          <p:cNvSpPr txBox="1">
            <a:spLocks noGrp="1"/>
          </p:cNvSpPr>
          <p:nvPr>
            <p:ph type="ftr" idx="11"/>
          </p:nvPr>
        </p:nvSpPr>
        <p:spPr>
          <a:xfrm>
            <a:off x="8610602" y="6318446"/>
            <a:ext cx="274319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6" name="Google Shape;76;p10"/>
          <p:cNvSpPr txBox="1">
            <a:spLocks noGrp="1"/>
          </p:cNvSpPr>
          <p:nvPr>
            <p:ph type="sldNum" idx="12"/>
          </p:nvPr>
        </p:nvSpPr>
        <p:spPr>
          <a:xfrm>
            <a:off x="11353800" y="6318446"/>
            <a:ext cx="615696"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066800" y="936841"/>
            <a:ext cx="8886884" cy="953669"/>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069848" y="2139696"/>
            <a:ext cx="8883836" cy="36776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2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1pPr>
            <a:lvl2pPr marL="914400" marR="0" lvl="1" indent="-330200" algn="l" rtl="0">
              <a:lnSpc>
                <a:spcPct val="12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2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4pPr>
            <a:lvl5pPr marL="2286000" marR="0" lvl="4" indent="-304800" algn="l" rtl="0">
              <a:lnSpc>
                <a:spcPct val="120000"/>
              </a:lnSpc>
              <a:spcBef>
                <a:spcPts val="50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12" name="Google Shape;12;p1" descr="Indian Institute of Management Indore - Wikipedia"/>
          <p:cNvPicPr preferRelativeResize="0"/>
          <p:nvPr/>
        </p:nvPicPr>
        <p:blipFill rotWithShape="1">
          <a:blip r:embed="rId15">
            <a:alphaModFix/>
          </a:blip>
          <a:srcRect/>
          <a:stretch/>
        </p:blipFill>
        <p:spPr>
          <a:xfrm>
            <a:off x="88957" y="75842"/>
            <a:ext cx="411718" cy="663913"/>
          </a:xfrm>
          <a:prstGeom prst="rect">
            <a:avLst/>
          </a:prstGeom>
          <a:noFill/>
          <a:ln>
            <a:noFill/>
          </a:ln>
        </p:spPr>
      </p:pic>
      <p:sp>
        <p:nvSpPr>
          <p:cNvPr id="13" name="Google Shape;13;p1"/>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u="none" strike="noStrike" cap="none">
                <a:solidFill>
                  <a:schemeClr val="dk1"/>
                </a:solidFill>
                <a:latin typeface="Arial"/>
                <a:ea typeface="Arial"/>
                <a:cs typeface="Arial"/>
                <a:sym typeface="Arial"/>
              </a:rPr>
              <a:t>© 2021 Jigsaw Academy Education Pvt Ltd.</a:t>
            </a:r>
            <a:endParaRPr/>
          </a:p>
        </p:txBody>
      </p:sp>
      <p:pic>
        <p:nvPicPr>
          <p:cNvPr id="14" name="Google Shape;14;p1" descr="Logo&#10;&#10;Description automatically generated with medium confidence"/>
          <p:cNvPicPr preferRelativeResize="0"/>
          <p:nvPr/>
        </p:nvPicPr>
        <p:blipFill rotWithShape="1">
          <a:blip r:embed="rId16">
            <a:alphaModFix/>
          </a:blip>
          <a:srcRect/>
          <a:stretch/>
        </p:blipFill>
        <p:spPr>
          <a:xfrm>
            <a:off x="10689835" y="6353816"/>
            <a:ext cx="1057729" cy="50418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hyperlink" Target="https://public.tableau.com/app/profile/nikhita.rao/viz/IPBAMovieProjectRiskDashboard/TotalProjectRiskDashboard" TargetMode="External"/><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12.png"/><Relationship Id="rId4" Type="http://schemas.openxmlformats.org/officeDocument/2006/relationships/image" Target="../media/image46.png"/><Relationship Id="rId9"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15" descr="A picture containing graphical user interface&#10;&#10;Description automatically generated"/>
          <p:cNvPicPr preferRelativeResize="0"/>
          <p:nvPr/>
        </p:nvPicPr>
        <p:blipFill rotWithShape="1">
          <a:blip r:embed="rId3">
            <a:alphaModFix/>
          </a:blip>
          <a:srcRect/>
          <a:stretch/>
        </p:blipFill>
        <p:spPr>
          <a:xfrm>
            <a:off x="1" y="-6871"/>
            <a:ext cx="12201142" cy="6876896"/>
          </a:xfrm>
          <a:prstGeom prst="rect">
            <a:avLst/>
          </a:prstGeom>
          <a:noFill/>
          <a:ln>
            <a:noFill/>
          </a:ln>
        </p:spPr>
      </p:pic>
      <p:sp>
        <p:nvSpPr>
          <p:cNvPr id="110" name="Google Shape;110;p15"/>
          <p:cNvSpPr txBox="1"/>
          <p:nvPr/>
        </p:nvSpPr>
        <p:spPr>
          <a:xfrm>
            <a:off x="500675" y="1911304"/>
            <a:ext cx="6600341" cy="136880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5000"/>
              <a:buFont typeface="Arial"/>
              <a:buNone/>
            </a:pPr>
            <a:r>
              <a:rPr lang="en-IN" sz="5000" dirty="0">
                <a:solidFill>
                  <a:schemeClr val="lt1"/>
                </a:solidFill>
                <a:latin typeface="Arial Narrow"/>
                <a:ea typeface="Arial Narrow"/>
                <a:cs typeface="Arial Narrow"/>
                <a:sym typeface="Arial Narrow"/>
              </a:rPr>
              <a:t>Analysis on Movies Produced and Released in USA from 1980 to 2019</a:t>
            </a:r>
            <a:endParaRPr sz="5000" dirty="0">
              <a:solidFill>
                <a:schemeClr val="lt1"/>
              </a:solidFill>
              <a:latin typeface="Arial Narrow"/>
              <a:ea typeface="Arial Narrow"/>
              <a:cs typeface="Arial Narrow"/>
              <a:sym typeface="Arial Narrow"/>
            </a:endParaRPr>
          </a:p>
        </p:txBody>
      </p:sp>
      <p:sp>
        <p:nvSpPr>
          <p:cNvPr id="111" name="Google Shape;111;p15"/>
          <p:cNvSpPr txBox="1"/>
          <p:nvPr/>
        </p:nvSpPr>
        <p:spPr>
          <a:xfrm>
            <a:off x="518494" y="5270105"/>
            <a:ext cx="5348287" cy="64555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000"/>
              <a:buFont typeface="Arial"/>
              <a:buNone/>
            </a:pPr>
            <a:r>
              <a:rPr lang="en-IN" sz="2000" dirty="0">
                <a:solidFill>
                  <a:schemeClr val="lt1"/>
                </a:solidFill>
                <a:latin typeface="Arial Narrow"/>
                <a:ea typeface="Arial Narrow"/>
                <a:cs typeface="Arial Narrow"/>
                <a:sym typeface="Arial Narrow"/>
              </a:rPr>
              <a:t>IPBA Batch 17</a:t>
            </a:r>
            <a:endParaRPr dirty="0"/>
          </a:p>
        </p:txBody>
      </p:sp>
      <p:sp>
        <p:nvSpPr>
          <p:cNvPr id="112" name="Google Shape;112;p15"/>
          <p:cNvSpPr txBox="1"/>
          <p:nvPr/>
        </p:nvSpPr>
        <p:spPr>
          <a:xfrm>
            <a:off x="518494" y="4151022"/>
            <a:ext cx="4501663" cy="74605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000"/>
              <a:buFont typeface="Arial"/>
              <a:buNone/>
            </a:pPr>
            <a:r>
              <a:rPr lang="en-IN" sz="4000" b="1" dirty="0">
                <a:solidFill>
                  <a:schemeClr val="lt1"/>
                </a:solidFill>
                <a:latin typeface="Arial Narrow"/>
                <a:ea typeface="Arial Narrow"/>
                <a:cs typeface="Arial Narrow"/>
                <a:sym typeface="Arial Narrow"/>
              </a:rPr>
              <a:t>Group A</a:t>
            </a:r>
            <a:endParaRPr dirty="0"/>
          </a:p>
        </p:txBody>
      </p:sp>
      <p:sp>
        <p:nvSpPr>
          <p:cNvPr id="113" name="Google Shape;113;p15"/>
          <p:cNvSpPr txBox="1"/>
          <p:nvPr/>
        </p:nvSpPr>
        <p:spPr>
          <a:xfrm>
            <a:off x="518493" y="5816052"/>
            <a:ext cx="4501663" cy="399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000"/>
              <a:buFont typeface="Arial"/>
              <a:buNone/>
            </a:pPr>
            <a:r>
              <a:rPr lang="en-IN" sz="2000">
                <a:solidFill>
                  <a:schemeClr val="lt1"/>
                </a:solidFill>
                <a:latin typeface="Arial"/>
                <a:ea typeface="Arial"/>
                <a:cs typeface="Arial"/>
                <a:sym typeface="Arial"/>
              </a:rPr>
              <a:t>06</a:t>
            </a:r>
            <a:r>
              <a:rPr lang="en-IN" sz="2000" baseline="30000">
                <a:solidFill>
                  <a:schemeClr val="lt1"/>
                </a:solidFill>
                <a:latin typeface="Arial"/>
                <a:ea typeface="Arial"/>
                <a:cs typeface="Arial"/>
                <a:sym typeface="Arial"/>
              </a:rPr>
              <a:t>th</a:t>
            </a:r>
            <a:r>
              <a:rPr lang="en-IN" sz="2000">
                <a:solidFill>
                  <a:schemeClr val="lt1"/>
                </a:solidFill>
                <a:latin typeface="Arial"/>
                <a:ea typeface="Arial"/>
                <a:cs typeface="Arial"/>
                <a:sym typeface="Arial"/>
              </a:rPr>
              <a:t> April 2024</a:t>
            </a:r>
            <a:endParaRPr sz="2000" b="1">
              <a:solidFill>
                <a:schemeClr val="lt1"/>
              </a:solidFill>
              <a:latin typeface="Arial"/>
              <a:ea typeface="Arial"/>
              <a:cs typeface="Arial"/>
              <a:sym typeface="Arial"/>
            </a:endParaRPr>
          </a:p>
        </p:txBody>
      </p:sp>
      <p:pic>
        <p:nvPicPr>
          <p:cNvPr id="114" name="Google Shape;114;p15" descr="Indian Institute of Management Indore - Wikipedia"/>
          <p:cNvPicPr preferRelativeResize="0"/>
          <p:nvPr/>
        </p:nvPicPr>
        <p:blipFill rotWithShape="1">
          <a:blip r:embed="rId4">
            <a:alphaModFix/>
          </a:blip>
          <a:srcRect/>
          <a:stretch/>
        </p:blipFill>
        <p:spPr>
          <a:xfrm>
            <a:off x="88957" y="75842"/>
            <a:ext cx="411718" cy="663913"/>
          </a:xfrm>
          <a:prstGeom prst="rect">
            <a:avLst/>
          </a:prstGeom>
          <a:noFill/>
          <a:ln>
            <a:noFill/>
          </a:ln>
        </p:spPr>
      </p:pic>
      <p:sp>
        <p:nvSpPr>
          <p:cNvPr id="115" name="Google Shape;115;p15"/>
          <p:cNvSpPr txBox="1"/>
          <p:nvPr/>
        </p:nvSpPr>
        <p:spPr>
          <a:xfrm>
            <a:off x="696191" y="157715"/>
            <a:ext cx="5399809" cy="39917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400"/>
              <a:buFont typeface="Arial"/>
              <a:buNone/>
            </a:pPr>
            <a:r>
              <a:rPr lang="en-IN" sz="2400" b="1" i="1" dirty="0">
                <a:solidFill>
                  <a:schemeClr val="lt1"/>
                </a:solidFill>
                <a:latin typeface="Arial"/>
                <a:ea typeface="Arial"/>
                <a:cs typeface="Arial"/>
                <a:sym typeface="Arial"/>
              </a:rPr>
              <a:t>Integrated Program in Business Analytics</a:t>
            </a:r>
            <a:endParaRPr dirty="0"/>
          </a:p>
        </p:txBody>
      </p:sp>
      <p:pic>
        <p:nvPicPr>
          <p:cNvPr id="116" name="Google Shape;116;p15" descr="Logo&#10;&#10;Description automatically generated with medium confidence"/>
          <p:cNvPicPr preferRelativeResize="0"/>
          <p:nvPr/>
        </p:nvPicPr>
        <p:blipFill rotWithShape="1">
          <a:blip r:embed="rId5">
            <a:alphaModFix/>
          </a:blip>
          <a:srcRect/>
          <a:stretch/>
        </p:blipFill>
        <p:spPr>
          <a:xfrm>
            <a:off x="10710219" y="75842"/>
            <a:ext cx="1392824" cy="6639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24"/>
          <p:cNvSpPr/>
          <p:nvPr/>
        </p:nvSpPr>
        <p:spPr>
          <a:xfrm>
            <a:off x="5796401" y="3378954"/>
            <a:ext cx="6394567" cy="3479046"/>
          </a:xfrm>
          <a:custGeom>
            <a:avLst/>
            <a:gdLst/>
            <a:ahLst/>
            <a:cxnLst/>
            <a:rect l="l" t="t" r="r" b="b"/>
            <a:pathLst>
              <a:path w="6394567" h="3479046" extrusionOk="0">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0">
                <a:schemeClr val="lt2"/>
              </a:gs>
              <a:gs pos="39000">
                <a:schemeClr val="lt2"/>
              </a:gs>
              <a:gs pos="100000">
                <a:srgbClr val="D693DB"/>
              </a:gs>
            </a:gsLst>
            <a:lin ang="1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24"/>
          <p:cNvSpPr txBox="1">
            <a:spLocks noGrp="1"/>
          </p:cNvSpPr>
          <p:nvPr>
            <p:ph type="title"/>
          </p:nvPr>
        </p:nvSpPr>
        <p:spPr>
          <a:xfrm>
            <a:off x="1066801" y="784747"/>
            <a:ext cx="2863733" cy="1555842"/>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chemeClr val="dk1"/>
              </a:buClr>
              <a:buSzPts val="3600"/>
              <a:buFont typeface="Arial"/>
              <a:buNone/>
            </a:pPr>
            <a:r>
              <a:rPr lang="en-IN" sz="3600"/>
              <a:t>CRISP DM Framework</a:t>
            </a:r>
            <a:endParaRPr/>
          </a:p>
        </p:txBody>
      </p:sp>
      <p:pic>
        <p:nvPicPr>
          <p:cNvPr id="246" name="Google Shape;246;p24" descr="A long shot of a chart&#10;&#10;Description automatically generated"/>
          <p:cNvPicPr preferRelativeResize="0">
            <a:picLocks noGrp="1"/>
          </p:cNvPicPr>
          <p:nvPr>
            <p:ph type="body" idx="1"/>
          </p:nvPr>
        </p:nvPicPr>
        <p:blipFill rotWithShape="1">
          <a:blip r:embed="rId3">
            <a:alphaModFix/>
          </a:blip>
          <a:srcRect/>
          <a:stretch/>
        </p:blipFill>
        <p:spPr>
          <a:xfrm>
            <a:off x="4422180" y="784747"/>
            <a:ext cx="7314013" cy="5320944"/>
          </a:xfrm>
          <a:prstGeom prst="rect">
            <a:avLst/>
          </a:prstGeom>
          <a:noFill/>
          <a:ln>
            <a:noFill/>
          </a:ln>
        </p:spPr>
      </p:pic>
      <p:pic>
        <p:nvPicPr>
          <p:cNvPr id="247" name="Google Shape;247;p24" descr="Indian Institute of Management Indore - Wikipedia"/>
          <p:cNvPicPr preferRelativeResize="0"/>
          <p:nvPr/>
        </p:nvPicPr>
        <p:blipFill rotWithShape="1">
          <a:blip r:embed="rId4">
            <a:alphaModFix/>
          </a:blip>
          <a:srcRect/>
          <a:stretch/>
        </p:blipFill>
        <p:spPr>
          <a:xfrm>
            <a:off x="88957" y="75842"/>
            <a:ext cx="411718" cy="663913"/>
          </a:xfrm>
          <a:prstGeom prst="rect">
            <a:avLst/>
          </a:prstGeom>
          <a:noFill/>
          <a:ln>
            <a:noFill/>
          </a:ln>
        </p:spPr>
      </p:pic>
      <p:pic>
        <p:nvPicPr>
          <p:cNvPr id="248" name="Google Shape;248;p24" descr="Logo&#10;&#10;Description automatically generated with medium confidence"/>
          <p:cNvPicPr preferRelativeResize="0"/>
          <p:nvPr/>
        </p:nvPicPr>
        <p:blipFill rotWithShape="1">
          <a:blip r:embed="rId5">
            <a:alphaModFix/>
          </a:blip>
          <a:srcRect/>
          <a:stretch/>
        </p:blipFill>
        <p:spPr>
          <a:xfrm>
            <a:off x="10689835" y="6353816"/>
            <a:ext cx="1057729" cy="504184"/>
          </a:xfrm>
          <a:prstGeom prst="rect">
            <a:avLst/>
          </a:prstGeom>
          <a:noFill/>
          <a:ln>
            <a:noFill/>
          </a:ln>
        </p:spPr>
      </p:pic>
      <p:sp>
        <p:nvSpPr>
          <p:cNvPr id="249" name="Google Shape;249;p24"/>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3"/>
        <p:cNvGrpSpPr/>
        <p:nvPr/>
      </p:nvGrpSpPr>
      <p:grpSpPr>
        <a:xfrm>
          <a:off x="0" y="0"/>
          <a:ext cx="0" cy="0"/>
          <a:chOff x="0" y="0"/>
          <a:chExt cx="0" cy="0"/>
        </a:xfrm>
      </p:grpSpPr>
      <p:sp>
        <p:nvSpPr>
          <p:cNvPr id="254" name="Google Shape;254;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25"/>
          <p:cNvSpPr txBox="1">
            <a:spLocks noGrp="1"/>
          </p:cNvSpPr>
          <p:nvPr>
            <p:ph type="title"/>
          </p:nvPr>
        </p:nvSpPr>
        <p:spPr>
          <a:xfrm>
            <a:off x="3459637" y="1132368"/>
            <a:ext cx="7703663" cy="12573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800"/>
              <a:buFont typeface="Arial"/>
              <a:buNone/>
            </a:pPr>
            <a:r>
              <a:rPr lang="en-IN" sz="4800"/>
              <a:t>Data Overview</a:t>
            </a:r>
            <a:endParaRPr/>
          </a:p>
        </p:txBody>
      </p:sp>
      <p:sp>
        <p:nvSpPr>
          <p:cNvPr id="256" name="Google Shape;256;p25"/>
          <p:cNvSpPr/>
          <p:nvPr/>
        </p:nvSpPr>
        <p:spPr>
          <a:xfrm rot="10800000">
            <a:off x="0" y="0"/>
            <a:ext cx="2923855" cy="1479128"/>
          </a:xfrm>
          <a:custGeom>
            <a:avLst/>
            <a:gdLst/>
            <a:ahLst/>
            <a:cxnLst/>
            <a:rect l="l" t="t" r="r" b="b"/>
            <a:pathLst>
              <a:path w="2923855" h="1479128" extrusionOk="0">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0">
                <a:schemeClr val="lt2"/>
              </a:gs>
              <a:gs pos="33000">
                <a:schemeClr val="lt2"/>
              </a:gs>
              <a:gs pos="100000">
                <a:srgbClr val="D693D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25"/>
          <p:cNvSpPr txBox="1">
            <a:spLocks noGrp="1"/>
          </p:cNvSpPr>
          <p:nvPr>
            <p:ph type="body" idx="1"/>
          </p:nvPr>
        </p:nvSpPr>
        <p:spPr>
          <a:xfrm>
            <a:off x="1066800" y="2701636"/>
            <a:ext cx="5012011" cy="3104524"/>
          </a:xfrm>
          <a:prstGeom prst="rect">
            <a:avLst/>
          </a:prstGeom>
          <a:noFill/>
          <a:ln>
            <a:noFill/>
          </a:ln>
        </p:spPr>
        <p:txBody>
          <a:bodyPr spcFirstLastPara="1" wrap="square" lIns="91425" tIns="45700" rIns="91425" bIns="45700" anchor="t" anchorCtr="0">
            <a:normAutofit fontScale="62500" lnSpcReduction="20000"/>
          </a:bodyPr>
          <a:lstStyle/>
          <a:p>
            <a:pPr marL="228600" lvl="0" indent="-228600" algn="l" rtl="0">
              <a:lnSpc>
                <a:spcPct val="120000"/>
              </a:lnSpc>
              <a:spcBef>
                <a:spcPts val="0"/>
              </a:spcBef>
              <a:spcAft>
                <a:spcPts val="0"/>
              </a:spcAft>
              <a:buClr>
                <a:schemeClr val="dk1"/>
              </a:buClr>
              <a:buSzPct val="100000"/>
              <a:buChar char="•"/>
            </a:pPr>
            <a:r>
              <a:rPr lang="en-IN"/>
              <a:t>URL: https://www.kaggle.com/datasets/ashishkumarjayswal/movies-updated-data</a:t>
            </a:r>
            <a:endParaRPr/>
          </a:p>
          <a:p>
            <a:pPr marL="228600" lvl="0" indent="-228600" algn="l" rtl="0">
              <a:lnSpc>
                <a:spcPct val="120000"/>
              </a:lnSpc>
              <a:spcBef>
                <a:spcPts val="1000"/>
              </a:spcBef>
              <a:spcAft>
                <a:spcPts val="0"/>
              </a:spcAft>
              <a:buClr>
                <a:schemeClr val="dk1"/>
              </a:buClr>
              <a:buSzPct val="100000"/>
              <a:buChar char="•"/>
            </a:pPr>
            <a:r>
              <a:rPr lang="en-IN"/>
              <a:t>Dataset downloaded from Kaggle </a:t>
            </a:r>
            <a:endParaRPr/>
          </a:p>
          <a:p>
            <a:pPr marL="228600" lvl="0" indent="-228600" algn="l" rtl="0">
              <a:lnSpc>
                <a:spcPct val="120000"/>
              </a:lnSpc>
              <a:spcBef>
                <a:spcPts val="1000"/>
              </a:spcBef>
              <a:spcAft>
                <a:spcPts val="0"/>
              </a:spcAft>
              <a:buClr>
                <a:schemeClr val="dk1"/>
              </a:buClr>
              <a:buSzPct val="100000"/>
              <a:buChar char="•"/>
            </a:pPr>
            <a:r>
              <a:rPr lang="en-IN"/>
              <a:t>Created by the original uploader Ashish Kumar Jayaswal by using the IMDB API</a:t>
            </a:r>
            <a:endParaRPr/>
          </a:p>
          <a:p>
            <a:pPr marL="228600" lvl="0" indent="-228600" algn="l" rtl="0">
              <a:lnSpc>
                <a:spcPct val="120000"/>
              </a:lnSpc>
              <a:spcBef>
                <a:spcPts val="1000"/>
              </a:spcBef>
              <a:spcAft>
                <a:spcPts val="0"/>
              </a:spcAft>
              <a:buClr>
                <a:schemeClr val="dk1"/>
              </a:buClr>
              <a:buSzPct val="100000"/>
              <a:buChar char="•"/>
            </a:pPr>
            <a:r>
              <a:rPr lang="en-IN"/>
              <a:t>Download Date: 25th November 2023</a:t>
            </a:r>
            <a:endParaRPr/>
          </a:p>
          <a:p>
            <a:pPr marL="228600" lvl="0" indent="-228600" algn="l" rtl="0">
              <a:lnSpc>
                <a:spcPct val="120000"/>
              </a:lnSpc>
              <a:spcBef>
                <a:spcPts val="1000"/>
              </a:spcBef>
              <a:spcAft>
                <a:spcPts val="0"/>
              </a:spcAft>
              <a:buClr>
                <a:schemeClr val="dk1"/>
              </a:buClr>
              <a:buSzPct val="100000"/>
              <a:buChar char="•"/>
            </a:pPr>
            <a:r>
              <a:rPr lang="en-IN"/>
              <a:t>Dataset for the Period: 1980 to 2020</a:t>
            </a:r>
            <a:endParaRPr/>
          </a:p>
          <a:p>
            <a:pPr marL="228600" lvl="0" indent="-228600" algn="l" rtl="0">
              <a:lnSpc>
                <a:spcPct val="120000"/>
              </a:lnSpc>
              <a:spcBef>
                <a:spcPts val="1000"/>
              </a:spcBef>
              <a:spcAft>
                <a:spcPts val="0"/>
              </a:spcAft>
              <a:buClr>
                <a:schemeClr val="dk1"/>
              </a:buClr>
              <a:buSzPct val="100000"/>
              <a:buChar char="•"/>
            </a:pPr>
            <a:r>
              <a:rPr lang="en-IN"/>
              <a:t>Original Dataset Size: 1.29 MB</a:t>
            </a:r>
            <a:endParaRPr/>
          </a:p>
          <a:p>
            <a:pPr marL="228600" lvl="0" indent="-228600" algn="l" rtl="0">
              <a:lnSpc>
                <a:spcPct val="120000"/>
              </a:lnSpc>
              <a:spcBef>
                <a:spcPts val="1000"/>
              </a:spcBef>
              <a:spcAft>
                <a:spcPts val="0"/>
              </a:spcAft>
              <a:buClr>
                <a:schemeClr val="dk1"/>
              </a:buClr>
              <a:buSzPct val="100000"/>
              <a:buChar char="•"/>
            </a:pPr>
            <a:r>
              <a:rPr lang="en-IN"/>
              <a:t>No of Rows: 7668</a:t>
            </a:r>
            <a:endParaRPr/>
          </a:p>
          <a:p>
            <a:pPr marL="228600" lvl="0" indent="-228600" algn="l" rtl="0">
              <a:lnSpc>
                <a:spcPct val="120000"/>
              </a:lnSpc>
              <a:spcBef>
                <a:spcPts val="1000"/>
              </a:spcBef>
              <a:spcAft>
                <a:spcPts val="0"/>
              </a:spcAft>
              <a:buClr>
                <a:schemeClr val="dk1"/>
              </a:buClr>
              <a:buSzPct val="100000"/>
              <a:buChar char="•"/>
            </a:pPr>
            <a:r>
              <a:rPr lang="en-IN"/>
              <a:t>No of Columns: 23 (inclusive of 8 undefined columns)</a:t>
            </a:r>
            <a:endParaRPr/>
          </a:p>
          <a:p>
            <a:pPr marL="0" lvl="0" indent="0" algn="l" rtl="0">
              <a:lnSpc>
                <a:spcPct val="120000"/>
              </a:lnSpc>
              <a:spcBef>
                <a:spcPts val="1000"/>
              </a:spcBef>
              <a:spcAft>
                <a:spcPts val="0"/>
              </a:spcAft>
              <a:buClr>
                <a:schemeClr val="dk1"/>
              </a:buClr>
              <a:buSzPct val="100000"/>
              <a:buNone/>
            </a:pPr>
            <a:endParaRPr/>
          </a:p>
        </p:txBody>
      </p:sp>
      <p:sp>
        <p:nvSpPr>
          <p:cNvPr id="258" name="Google Shape;258;p25"/>
          <p:cNvSpPr/>
          <p:nvPr/>
        </p:nvSpPr>
        <p:spPr>
          <a:xfrm>
            <a:off x="6284115" y="3378954"/>
            <a:ext cx="5907885" cy="3479046"/>
          </a:xfrm>
          <a:custGeom>
            <a:avLst/>
            <a:gdLst/>
            <a:ahLst/>
            <a:cxnLst/>
            <a:rect l="l" t="t" r="r" b="b"/>
            <a:pathLst>
              <a:path w="5907885" h="3479046" extrusionOk="0">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0">
                <a:schemeClr val="lt2"/>
              </a:gs>
              <a:gs pos="23000">
                <a:schemeClr val="lt2"/>
              </a:gs>
              <a:gs pos="100000">
                <a:srgbClr val="D693DB"/>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59" name="Google Shape;259;p25" descr="Indian Institute of Management Indore - Wikipedia"/>
          <p:cNvPicPr preferRelativeResize="0"/>
          <p:nvPr/>
        </p:nvPicPr>
        <p:blipFill rotWithShape="1">
          <a:blip r:embed="rId3">
            <a:alphaModFix/>
          </a:blip>
          <a:srcRect/>
          <a:stretch/>
        </p:blipFill>
        <p:spPr>
          <a:xfrm>
            <a:off x="88957" y="75842"/>
            <a:ext cx="411718" cy="663913"/>
          </a:xfrm>
          <a:prstGeom prst="rect">
            <a:avLst/>
          </a:prstGeom>
          <a:noFill/>
          <a:ln>
            <a:noFill/>
          </a:ln>
        </p:spPr>
      </p:pic>
      <p:sp>
        <p:nvSpPr>
          <p:cNvPr id="260" name="Google Shape;260;p25"/>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261" name="Google Shape;261;p25"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graphicFrame>
        <p:nvGraphicFramePr>
          <p:cNvPr id="262" name="Google Shape;262;p25"/>
          <p:cNvGraphicFramePr/>
          <p:nvPr/>
        </p:nvGraphicFramePr>
        <p:xfrm>
          <a:off x="6164091" y="2072463"/>
          <a:ext cx="5535000" cy="4198175"/>
        </p:xfrm>
        <a:graphic>
          <a:graphicData uri="http://schemas.openxmlformats.org/drawingml/2006/table">
            <a:tbl>
              <a:tblPr firstRow="1" bandRow="1">
                <a:noFill/>
                <a:tableStyleId>{C7C40585-403A-4C81-8279-DE8F7F12C5C0}</a:tableStyleId>
              </a:tblPr>
              <a:tblGrid>
                <a:gridCol w="1206275">
                  <a:extLst>
                    <a:ext uri="{9D8B030D-6E8A-4147-A177-3AD203B41FA5}">
                      <a16:colId xmlns:a16="http://schemas.microsoft.com/office/drawing/2014/main" val="20000"/>
                    </a:ext>
                  </a:extLst>
                </a:gridCol>
                <a:gridCol w="4328725">
                  <a:extLst>
                    <a:ext uri="{9D8B030D-6E8A-4147-A177-3AD203B41FA5}">
                      <a16:colId xmlns:a16="http://schemas.microsoft.com/office/drawing/2014/main" val="20001"/>
                    </a:ext>
                  </a:extLst>
                </a:gridCol>
              </a:tblGrid>
              <a:tr h="248000">
                <a:tc>
                  <a:txBody>
                    <a:bodyPr/>
                    <a:lstStyle/>
                    <a:p>
                      <a:pPr marL="0" marR="0" lvl="0" indent="0" algn="l" rtl="0">
                        <a:spcBef>
                          <a:spcPts val="0"/>
                        </a:spcBef>
                        <a:spcAft>
                          <a:spcPts val="0"/>
                        </a:spcAft>
                        <a:buNone/>
                      </a:pPr>
                      <a:r>
                        <a:rPr lang="en-IN" sz="1000" u="none" strike="noStrike" cap="none"/>
                        <a:t>Feature Name</a:t>
                      </a:r>
                      <a:endParaRPr/>
                    </a:p>
                  </a:txBody>
                  <a:tcPr marL="91450" marR="91450" marT="45725" marB="45725"/>
                </a:tc>
                <a:tc>
                  <a:txBody>
                    <a:bodyPr/>
                    <a:lstStyle/>
                    <a:p>
                      <a:pPr marL="0" marR="0" lvl="0" indent="0" algn="l" rtl="0">
                        <a:spcBef>
                          <a:spcPts val="0"/>
                        </a:spcBef>
                        <a:spcAft>
                          <a:spcPts val="0"/>
                        </a:spcAft>
                        <a:buNone/>
                      </a:pPr>
                      <a:r>
                        <a:rPr lang="en-IN" sz="1000"/>
                        <a:t>Feature Information</a:t>
                      </a:r>
                      <a:endParaRPr/>
                    </a:p>
                  </a:txBody>
                  <a:tcPr marL="91450" marR="91450" marT="45725" marB="45725"/>
                </a:tc>
                <a:extLst>
                  <a:ext uri="{0D108BD9-81ED-4DB2-BD59-A6C34878D82A}">
                    <a16:rowId xmlns:a16="http://schemas.microsoft.com/office/drawing/2014/main" val="10000"/>
                  </a:ext>
                </a:extLst>
              </a:tr>
              <a:tr h="248000">
                <a:tc>
                  <a:txBody>
                    <a:bodyPr/>
                    <a:lstStyle/>
                    <a:p>
                      <a:pPr marL="0" marR="0" lvl="0" indent="0" algn="l" rtl="0">
                        <a:spcBef>
                          <a:spcPts val="0"/>
                        </a:spcBef>
                        <a:spcAft>
                          <a:spcPts val="0"/>
                        </a:spcAft>
                        <a:buNone/>
                      </a:pPr>
                      <a:r>
                        <a:rPr lang="en-IN" sz="1000"/>
                        <a:t>Name</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Title of the movie</a:t>
                      </a:r>
                      <a:endParaRPr sz="1000"/>
                    </a:p>
                  </a:txBody>
                  <a:tcPr marL="91450" marR="91450" marT="45725" marB="45725"/>
                </a:tc>
                <a:extLst>
                  <a:ext uri="{0D108BD9-81ED-4DB2-BD59-A6C34878D82A}">
                    <a16:rowId xmlns:a16="http://schemas.microsoft.com/office/drawing/2014/main" val="10001"/>
                  </a:ext>
                </a:extLst>
              </a:tr>
              <a:tr h="248000">
                <a:tc>
                  <a:txBody>
                    <a:bodyPr/>
                    <a:lstStyle/>
                    <a:p>
                      <a:pPr marL="0" marR="0" lvl="0" indent="0" algn="l" rtl="0">
                        <a:spcBef>
                          <a:spcPts val="0"/>
                        </a:spcBef>
                        <a:spcAft>
                          <a:spcPts val="0"/>
                        </a:spcAft>
                        <a:buNone/>
                      </a:pPr>
                      <a:r>
                        <a:rPr lang="en-IN" sz="1000"/>
                        <a:t>Rating</a:t>
                      </a:r>
                      <a:endParaRPr/>
                    </a:p>
                  </a:txBody>
                  <a:tcPr marL="91450" marR="91450" marT="45725" marB="45725"/>
                </a:tc>
                <a:tc>
                  <a:txBody>
                    <a:bodyPr/>
                    <a:lstStyle/>
                    <a:p>
                      <a:pPr marL="0" marR="0" lvl="0" indent="0" algn="l" rtl="0">
                        <a:spcBef>
                          <a:spcPts val="0"/>
                        </a:spcBef>
                        <a:spcAft>
                          <a:spcPts val="0"/>
                        </a:spcAft>
                        <a:buNone/>
                      </a:pPr>
                      <a:r>
                        <a:rPr lang="en-IN" sz="1000"/>
                        <a:t>The MPAA rating (e.g., PG, R)</a:t>
                      </a:r>
                      <a:endParaRPr sz="1000"/>
                    </a:p>
                  </a:txBody>
                  <a:tcPr marL="91450" marR="91450" marT="45725" marB="45725"/>
                </a:tc>
                <a:extLst>
                  <a:ext uri="{0D108BD9-81ED-4DB2-BD59-A6C34878D82A}">
                    <a16:rowId xmlns:a16="http://schemas.microsoft.com/office/drawing/2014/main" val="10002"/>
                  </a:ext>
                </a:extLst>
              </a:tr>
              <a:tr h="248000">
                <a:tc>
                  <a:txBody>
                    <a:bodyPr/>
                    <a:lstStyle/>
                    <a:p>
                      <a:pPr marL="0" marR="0" lvl="0" indent="0" algn="l" rtl="0">
                        <a:spcBef>
                          <a:spcPts val="0"/>
                        </a:spcBef>
                        <a:spcAft>
                          <a:spcPts val="0"/>
                        </a:spcAft>
                        <a:buNone/>
                      </a:pPr>
                      <a:r>
                        <a:rPr lang="en-IN" sz="1000"/>
                        <a:t>Genre</a:t>
                      </a:r>
                      <a:endParaRPr/>
                    </a:p>
                  </a:txBody>
                  <a:tcPr marL="91450" marR="91450" marT="45725" marB="45725"/>
                </a:tc>
                <a:tc>
                  <a:txBody>
                    <a:bodyPr/>
                    <a:lstStyle/>
                    <a:p>
                      <a:pPr marL="0" marR="0" lvl="0" indent="0" algn="l" rtl="0">
                        <a:spcBef>
                          <a:spcPts val="0"/>
                        </a:spcBef>
                        <a:spcAft>
                          <a:spcPts val="0"/>
                        </a:spcAft>
                        <a:buNone/>
                      </a:pPr>
                      <a:r>
                        <a:rPr lang="en-IN" sz="1000"/>
                        <a:t>Genre of the movie (e.g., Drama, Adventure).</a:t>
                      </a:r>
                      <a:endParaRPr sz="1000"/>
                    </a:p>
                  </a:txBody>
                  <a:tcPr marL="91450" marR="91450" marT="45725" marB="45725"/>
                </a:tc>
                <a:extLst>
                  <a:ext uri="{0D108BD9-81ED-4DB2-BD59-A6C34878D82A}">
                    <a16:rowId xmlns:a16="http://schemas.microsoft.com/office/drawing/2014/main" val="10003"/>
                  </a:ext>
                </a:extLst>
              </a:tr>
              <a:tr h="264975">
                <a:tc>
                  <a:txBody>
                    <a:bodyPr/>
                    <a:lstStyle/>
                    <a:p>
                      <a:pPr marL="0" marR="0" lvl="0" indent="0" algn="l" rtl="0">
                        <a:spcBef>
                          <a:spcPts val="0"/>
                        </a:spcBef>
                        <a:spcAft>
                          <a:spcPts val="0"/>
                        </a:spcAft>
                        <a:buNone/>
                      </a:pPr>
                      <a:r>
                        <a:rPr lang="en-IN" sz="1000"/>
                        <a:t>Year</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Release year.</a:t>
                      </a:r>
                      <a:endParaRPr/>
                    </a:p>
                    <a:p>
                      <a:pPr marL="0" marR="0" lvl="0" indent="0" algn="l" rtl="0">
                        <a:spcBef>
                          <a:spcPts val="0"/>
                        </a:spcBef>
                        <a:spcAft>
                          <a:spcPts val="0"/>
                        </a:spcAft>
                        <a:buNone/>
                      </a:pPr>
                      <a:endParaRPr sz="1000"/>
                    </a:p>
                  </a:txBody>
                  <a:tcPr marL="91450" marR="91450" marT="45725" marB="45725"/>
                </a:tc>
                <a:extLst>
                  <a:ext uri="{0D108BD9-81ED-4DB2-BD59-A6C34878D82A}">
                    <a16:rowId xmlns:a16="http://schemas.microsoft.com/office/drawing/2014/main" val="10004"/>
                  </a:ext>
                </a:extLst>
              </a:tr>
              <a:tr h="248000">
                <a:tc>
                  <a:txBody>
                    <a:bodyPr/>
                    <a:lstStyle/>
                    <a:p>
                      <a:pPr marL="0" marR="0" lvl="0" indent="0" algn="l" rtl="0">
                        <a:spcBef>
                          <a:spcPts val="0"/>
                        </a:spcBef>
                        <a:spcAft>
                          <a:spcPts val="0"/>
                        </a:spcAft>
                        <a:buNone/>
                      </a:pPr>
                      <a:r>
                        <a:rPr lang="en-IN" sz="1000"/>
                        <a:t>Released</a:t>
                      </a:r>
                      <a:endParaRPr/>
                    </a:p>
                  </a:txBody>
                  <a:tcPr marL="91450" marR="91450" marT="45725" marB="45725"/>
                </a:tc>
                <a:tc>
                  <a:txBody>
                    <a:bodyPr/>
                    <a:lstStyle/>
                    <a:p>
                      <a:pPr marL="0" marR="0" lvl="0" indent="0" algn="l" rtl="0">
                        <a:spcBef>
                          <a:spcPts val="0"/>
                        </a:spcBef>
                        <a:spcAft>
                          <a:spcPts val="0"/>
                        </a:spcAft>
                        <a:buNone/>
                      </a:pPr>
                      <a:r>
                        <a:rPr lang="en-IN" sz="1000"/>
                        <a:t>The release date and location.</a:t>
                      </a:r>
                      <a:endParaRPr sz="1000"/>
                    </a:p>
                  </a:txBody>
                  <a:tcPr marL="91450" marR="91450" marT="45725" marB="45725"/>
                </a:tc>
                <a:extLst>
                  <a:ext uri="{0D108BD9-81ED-4DB2-BD59-A6C34878D82A}">
                    <a16:rowId xmlns:a16="http://schemas.microsoft.com/office/drawing/2014/main" val="10005"/>
                  </a:ext>
                </a:extLst>
              </a:tr>
              <a:tr h="329925">
                <a:tc>
                  <a:txBody>
                    <a:bodyPr/>
                    <a:lstStyle/>
                    <a:p>
                      <a:pPr marL="0" marR="0" lvl="0" indent="0" algn="l" rtl="0">
                        <a:spcBef>
                          <a:spcPts val="0"/>
                        </a:spcBef>
                        <a:spcAft>
                          <a:spcPts val="0"/>
                        </a:spcAft>
                        <a:buNone/>
                      </a:pPr>
                      <a:r>
                        <a:rPr lang="en-IN" sz="1000"/>
                        <a:t>Score</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IMDb rating of the movie.</a:t>
                      </a:r>
                      <a:endParaRPr/>
                    </a:p>
                  </a:txBody>
                  <a:tcPr marL="91450" marR="91450" marT="45725" marB="45725"/>
                </a:tc>
                <a:extLst>
                  <a:ext uri="{0D108BD9-81ED-4DB2-BD59-A6C34878D82A}">
                    <a16:rowId xmlns:a16="http://schemas.microsoft.com/office/drawing/2014/main" val="10006"/>
                  </a:ext>
                </a:extLst>
              </a:tr>
              <a:tr h="248000">
                <a:tc>
                  <a:txBody>
                    <a:bodyPr/>
                    <a:lstStyle/>
                    <a:p>
                      <a:pPr marL="0" marR="0" lvl="0" indent="0" algn="l" rtl="0">
                        <a:spcBef>
                          <a:spcPts val="0"/>
                        </a:spcBef>
                        <a:spcAft>
                          <a:spcPts val="0"/>
                        </a:spcAft>
                        <a:buNone/>
                      </a:pPr>
                      <a:r>
                        <a:rPr lang="en-IN" sz="1000"/>
                        <a:t>Votes</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Number of votes the movie received on IMDb.</a:t>
                      </a:r>
                      <a:endParaRPr/>
                    </a:p>
                  </a:txBody>
                  <a:tcPr marL="91450" marR="91450" marT="45725" marB="45725"/>
                </a:tc>
                <a:extLst>
                  <a:ext uri="{0D108BD9-81ED-4DB2-BD59-A6C34878D82A}">
                    <a16:rowId xmlns:a16="http://schemas.microsoft.com/office/drawing/2014/main" val="10007"/>
                  </a:ext>
                </a:extLst>
              </a:tr>
              <a:tr h="248000">
                <a:tc>
                  <a:txBody>
                    <a:bodyPr/>
                    <a:lstStyle/>
                    <a:p>
                      <a:pPr marL="0" marR="0" lvl="0" indent="0" algn="l" rtl="0">
                        <a:spcBef>
                          <a:spcPts val="0"/>
                        </a:spcBef>
                        <a:spcAft>
                          <a:spcPts val="0"/>
                        </a:spcAft>
                        <a:buNone/>
                      </a:pPr>
                      <a:r>
                        <a:rPr lang="en-IN" sz="1000"/>
                        <a:t>Director</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Director of the movie.</a:t>
                      </a:r>
                      <a:endParaRPr/>
                    </a:p>
                  </a:txBody>
                  <a:tcPr marL="91450" marR="91450" marT="45725" marB="45725"/>
                </a:tc>
                <a:extLst>
                  <a:ext uri="{0D108BD9-81ED-4DB2-BD59-A6C34878D82A}">
                    <a16:rowId xmlns:a16="http://schemas.microsoft.com/office/drawing/2014/main" val="10008"/>
                  </a:ext>
                </a:extLst>
              </a:tr>
              <a:tr h="248000">
                <a:tc>
                  <a:txBody>
                    <a:bodyPr/>
                    <a:lstStyle/>
                    <a:p>
                      <a:pPr marL="0" marR="0" lvl="0" indent="0" algn="l" rtl="0">
                        <a:spcBef>
                          <a:spcPts val="0"/>
                        </a:spcBef>
                        <a:spcAft>
                          <a:spcPts val="0"/>
                        </a:spcAft>
                        <a:buNone/>
                      </a:pPr>
                      <a:r>
                        <a:rPr lang="en-IN" sz="1000"/>
                        <a:t>Writer</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Writer of the movie.</a:t>
                      </a:r>
                      <a:endParaRPr/>
                    </a:p>
                  </a:txBody>
                  <a:tcPr marL="91450" marR="91450" marT="45725" marB="45725"/>
                </a:tc>
                <a:extLst>
                  <a:ext uri="{0D108BD9-81ED-4DB2-BD59-A6C34878D82A}">
                    <a16:rowId xmlns:a16="http://schemas.microsoft.com/office/drawing/2014/main" val="10009"/>
                  </a:ext>
                </a:extLst>
              </a:tr>
              <a:tr h="248000">
                <a:tc>
                  <a:txBody>
                    <a:bodyPr/>
                    <a:lstStyle/>
                    <a:p>
                      <a:pPr marL="0" marR="0" lvl="0" indent="0" algn="l" rtl="0">
                        <a:spcBef>
                          <a:spcPts val="0"/>
                        </a:spcBef>
                        <a:spcAft>
                          <a:spcPts val="0"/>
                        </a:spcAft>
                        <a:buNone/>
                      </a:pPr>
                      <a:r>
                        <a:rPr lang="en-IN" sz="1000"/>
                        <a:t>Star</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Leading actor/actress.</a:t>
                      </a:r>
                      <a:endParaRPr/>
                    </a:p>
                  </a:txBody>
                  <a:tcPr marL="91450" marR="91450" marT="45725" marB="45725"/>
                </a:tc>
                <a:extLst>
                  <a:ext uri="{0D108BD9-81ED-4DB2-BD59-A6C34878D82A}">
                    <a16:rowId xmlns:a16="http://schemas.microsoft.com/office/drawing/2014/main" val="10010"/>
                  </a:ext>
                </a:extLst>
              </a:tr>
              <a:tr h="248000">
                <a:tc>
                  <a:txBody>
                    <a:bodyPr/>
                    <a:lstStyle/>
                    <a:p>
                      <a:pPr marL="0" marR="0" lvl="0" indent="0" algn="l" rtl="0">
                        <a:spcBef>
                          <a:spcPts val="0"/>
                        </a:spcBef>
                        <a:spcAft>
                          <a:spcPts val="0"/>
                        </a:spcAft>
                        <a:buNone/>
                      </a:pPr>
                      <a:r>
                        <a:rPr lang="en-IN" sz="1000"/>
                        <a:t>Country</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Country of production.</a:t>
                      </a:r>
                      <a:endParaRPr/>
                    </a:p>
                  </a:txBody>
                  <a:tcPr marL="91450" marR="91450" marT="45725" marB="45725"/>
                </a:tc>
                <a:extLst>
                  <a:ext uri="{0D108BD9-81ED-4DB2-BD59-A6C34878D82A}">
                    <a16:rowId xmlns:a16="http://schemas.microsoft.com/office/drawing/2014/main" val="10011"/>
                  </a:ext>
                </a:extLst>
              </a:tr>
              <a:tr h="248000">
                <a:tc>
                  <a:txBody>
                    <a:bodyPr/>
                    <a:lstStyle/>
                    <a:p>
                      <a:pPr marL="0" marR="0" lvl="0" indent="0" algn="l" rtl="0">
                        <a:spcBef>
                          <a:spcPts val="0"/>
                        </a:spcBef>
                        <a:spcAft>
                          <a:spcPts val="0"/>
                        </a:spcAft>
                        <a:buNone/>
                      </a:pPr>
                      <a:r>
                        <a:rPr lang="en-IN" sz="1000"/>
                        <a:t>Budget</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Production budget.</a:t>
                      </a:r>
                      <a:endParaRPr/>
                    </a:p>
                  </a:txBody>
                  <a:tcPr marL="91450" marR="91450" marT="45725" marB="45725"/>
                </a:tc>
                <a:extLst>
                  <a:ext uri="{0D108BD9-81ED-4DB2-BD59-A6C34878D82A}">
                    <a16:rowId xmlns:a16="http://schemas.microsoft.com/office/drawing/2014/main" val="10012"/>
                  </a:ext>
                </a:extLst>
              </a:tr>
              <a:tr h="248000">
                <a:tc>
                  <a:txBody>
                    <a:bodyPr/>
                    <a:lstStyle/>
                    <a:p>
                      <a:pPr marL="0" marR="0" lvl="0" indent="0" algn="l" rtl="0">
                        <a:spcBef>
                          <a:spcPts val="0"/>
                        </a:spcBef>
                        <a:spcAft>
                          <a:spcPts val="0"/>
                        </a:spcAft>
                        <a:buNone/>
                      </a:pPr>
                      <a:r>
                        <a:rPr lang="en-IN" sz="1000"/>
                        <a:t>Gross</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Worldwide gross revenue.</a:t>
                      </a:r>
                      <a:endParaRPr/>
                    </a:p>
                  </a:txBody>
                  <a:tcPr marL="91450" marR="91450" marT="45725" marB="45725"/>
                </a:tc>
                <a:extLst>
                  <a:ext uri="{0D108BD9-81ED-4DB2-BD59-A6C34878D82A}">
                    <a16:rowId xmlns:a16="http://schemas.microsoft.com/office/drawing/2014/main" val="10013"/>
                  </a:ext>
                </a:extLst>
              </a:tr>
              <a:tr h="248000">
                <a:tc>
                  <a:txBody>
                    <a:bodyPr/>
                    <a:lstStyle/>
                    <a:p>
                      <a:pPr marL="0" marR="0" lvl="0" indent="0" algn="l" rtl="0">
                        <a:spcBef>
                          <a:spcPts val="0"/>
                        </a:spcBef>
                        <a:spcAft>
                          <a:spcPts val="0"/>
                        </a:spcAft>
                        <a:buNone/>
                      </a:pPr>
                      <a:r>
                        <a:rPr lang="en-IN" sz="1000"/>
                        <a:t>Company</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The production company.</a:t>
                      </a:r>
                      <a:endParaRPr/>
                    </a:p>
                  </a:txBody>
                  <a:tcPr marL="91450" marR="91450" marT="45725" marB="45725"/>
                </a:tc>
                <a:extLst>
                  <a:ext uri="{0D108BD9-81ED-4DB2-BD59-A6C34878D82A}">
                    <a16:rowId xmlns:a16="http://schemas.microsoft.com/office/drawing/2014/main" val="10014"/>
                  </a:ext>
                </a:extLst>
              </a:tr>
              <a:tr h="248000">
                <a:tc>
                  <a:txBody>
                    <a:bodyPr/>
                    <a:lstStyle/>
                    <a:p>
                      <a:pPr marL="0" marR="0" lvl="0" indent="0" algn="l" rtl="0">
                        <a:lnSpc>
                          <a:spcPct val="100000"/>
                        </a:lnSpc>
                        <a:spcBef>
                          <a:spcPts val="0"/>
                        </a:spcBef>
                        <a:spcAft>
                          <a:spcPts val="0"/>
                        </a:spcAft>
                        <a:buClr>
                          <a:schemeClr val="dk1"/>
                        </a:buClr>
                        <a:buSzPts val="1000"/>
                        <a:buFont typeface="Arial"/>
                        <a:buNone/>
                      </a:pPr>
                      <a:r>
                        <a:rPr lang="en-IN" sz="1000"/>
                        <a:t>Runtime</a:t>
                      </a:r>
                      <a:endParaRPr sz="1000"/>
                    </a:p>
                  </a:txBody>
                  <a:tcPr marL="91450" marR="91450" marT="45725" marB="45725"/>
                </a:tc>
                <a:tc>
                  <a:txBody>
                    <a:bodyPr/>
                    <a:lstStyle/>
                    <a:p>
                      <a:pPr marL="0" marR="0" lvl="0" indent="0" algn="l" rtl="0">
                        <a:lnSpc>
                          <a:spcPct val="100000"/>
                        </a:lnSpc>
                        <a:spcBef>
                          <a:spcPts val="0"/>
                        </a:spcBef>
                        <a:spcAft>
                          <a:spcPts val="0"/>
                        </a:spcAft>
                        <a:buClr>
                          <a:schemeClr val="dk1"/>
                        </a:buClr>
                        <a:buSzPts val="1000"/>
                        <a:buFont typeface="Arial"/>
                        <a:buNone/>
                      </a:pPr>
                      <a:r>
                        <a:rPr lang="en-IN" sz="1000"/>
                        <a:t>Length of the movie in minutes.</a:t>
                      </a:r>
                      <a:endParaRPr/>
                    </a:p>
                  </a:txBody>
                  <a:tcPr marL="91450" marR="91450" marT="45725" marB="45725"/>
                </a:tc>
                <a:extLst>
                  <a:ext uri="{0D108BD9-81ED-4DB2-BD59-A6C34878D82A}">
                    <a16:rowId xmlns:a16="http://schemas.microsoft.com/office/drawing/2014/main" val="10015"/>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26"/>
          <p:cNvSpPr txBox="1">
            <a:spLocks noGrp="1"/>
          </p:cNvSpPr>
          <p:nvPr>
            <p:ph type="title"/>
          </p:nvPr>
        </p:nvSpPr>
        <p:spPr>
          <a:xfrm>
            <a:off x="1226887" y="1117693"/>
            <a:ext cx="7703700" cy="12573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800"/>
              <a:buFont typeface="Arial"/>
              <a:buNone/>
            </a:pPr>
            <a:r>
              <a:rPr lang="en-IN" sz="4800"/>
              <a:t>Key Assumptions</a:t>
            </a:r>
            <a:endParaRPr/>
          </a:p>
        </p:txBody>
      </p:sp>
      <p:sp>
        <p:nvSpPr>
          <p:cNvPr id="269" name="Google Shape;269;p26"/>
          <p:cNvSpPr/>
          <p:nvPr/>
        </p:nvSpPr>
        <p:spPr>
          <a:xfrm rot="10800000">
            <a:off x="0" y="0"/>
            <a:ext cx="2923855" cy="1479128"/>
          </a:xfrm>
          <a:custGeom>
            <a:avLst/>
            <a:gdLst/>
            <a:ahLst/>
            <a:cxnLst/>
            <a:rect l="l" t="t" r="r" b="b"/>
            <a:pathLst>
              <a:path w="2923855" h="1479128" extrusionOk="0">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0">
                <a:schemeClr val="lt2"/>
              </a:gs>
              <a:gs pos="33000">
                <a:schemeClr val="lt2"/>
              </a:gs>
              <a:gs pos="100000">
                <a:srgbClr val="D693D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26"/>
          <p:cNvSpPr/>
          <p:nvPr/>
        </p:nvSpPr>
        <p:spPr>
          <a:xfrm>
            <a:off x="6284115" y="3378954"/>
            <a:ext cx="5907885" cy="3479046"/>
          </a:xfrm>
          <a:custGeom>
            <a:avLst/>
            <a:gdLst/>
            <a:ahLst/>
            <a:cxnLst/>
            <a:rect l="l" t="t" r="r" b="b"/>
            <a:pathLst>
              <a:path w="5907885" h="3479046" extrusionOk="0">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0">
                <a:schemeClr val="lt2"/>
              </a:gs>
              <a:gs pos="23000">
                <a:schemeClr val="lt2"/>
              </a:gs>
              <a:gs pos="100000">
                <a:srgbClr val="D693DB"/>
              </a:gs>
            </a:gsLst>
            <a:lin ang="4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71" name="Google Shape;271;p26" descr="Indian Institute of Management Indore - Wikipedia"/>
          <p:cNvPicPr preferRelativeResize="0"/>
          <p:nvPr/>
        </p:nvPicPr>
        <p:blipFill rotWithShape="1">
          <a:blip r:embed="rId3">
            <a:alphaModFix/>
          </a:blip>
          <a:srcRect/>
          <a:stretch/>
        </p:blipFill>
        <p:spPr>
          <a:xfrm>
            <a:off x="88957" y="75842"/>
            <a:ext cx="411718" cy="663913"/>
          </a:xfrm>
          <a:prstGeom prst="rect">
            <a:avLst/>
          </a:prstGeom>
          <a:noFill/>
          <a:ln>
            <a:noFill/>
          </a:ln>
        </p:spPr>
      </p:pic>
      <p:sp>
        <p:nvSpPr>
          <p:cNvPr id="272" name="Google Shape;272;p26"/>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273" name="Google Shape;273;p26"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
        <p:nvSpPr>
          <p:cNvPr id="274" name="Google Shape;274;p26"/>
          <p:cNvSpPr txBox="1">
            <a:spLocks noGrp="1"/>
          </p:cNvSpPr>
          <p:nvPr>
            <p:ph type="body" idx="1"/>
          </p:nvPr>
        </p:nvSpPr>
        <p:spPr>
          <a:xfrm>
            <a:off x="597049" y="2268475"/>
            <a:ext cx="5072100" cy="3677700"/>
          </a:xfrm>
          <a:prstGeom prst="rect">
            <a:avLst/>
          </a:prstGeom>
          <a:noFill/>
          <a:ln>
            <a:noFill/>
          </a:ln>
          <a:effectLst>
            <a:outerShdw blurRad="57150" dist="19050" dir="5400000" algn="bl" rotWithShape="0">
              <a:srgbClr val="000000">
                <a:alpha val="50000"/>
              </a:srgbClr>
            </a:outerShdw>
          </a:effectLst>
        </p:spPr>
        <p:txBody>
          <a:bodyPr spcFirstLastPara="1" wrap="square" lIns="91425" tIns="45700" rIns="91425" bIns="45700" anchor="t" anchorCtr="0">
            <a:normAutofit/>
          </a:bodyPr>
          <a:lstStyle/>
          <a:p>
            <a:pPr marL="228600" lvl="0" indent="0" algn="ctr" rtl="0">
              <a:lnSpc>
                <a:spcPct val="120000"/>
              </a:lnSpc>
              <a:spcBef>
                <a:spcPts val="0"/>
              </a:spcBef>
              <a:spcAft>
                <a:spcPts val="0"/>
              </a:spcAft>
              <a:buNone/>
            </a:pPr>
            <a:endParaRPr sz="2200"/>
          </a:p>
          <a:p>
            <a:pPr marL="228600" lvl="0" indent="0" algn="ctr" rtl="0">
              <a:lnSpc>
                <a:spcPct val="120000"/>
              </a:lnSpc>
              <a:spcBef>
                <a:spcPts val="1000"/>
              </a:spcBef>
              <a:spcAft>
                <a:spcPts val="0"/>
              </a:spcAft>
              <a:buNone/>
            </a:pPr>
            <a:r>
              <a:rPr lang="en-IN" sz="2200"/>
              <a:t>We have assumed this is complete data of all movies released during these 39 years timeframe and there is no bias in data.</a:t>
            </a:r>
            <a:endParaRPr sz="2200"/>
          </a:p>
          <a:p>
            <a:pPr marL="228600" lvl="0" indent="0" algn="ctr" rtl="0">
              <a:lnSpc>
                <a:spcPct val="120000"/>
              </a:lnSpc>
              <a:spcBef>
                <a:spcPts val="1000"/>
              </a:spcBef>
              <a:spcAft>
                <a:spcPts val="0"/>
              </a:spcAft>
              <a:buNone/>
            </a:pPr>
            <a:endParaRPr sz="2200"/>
          </a:p>
        </p:txBody>
      </p:sp>
      <p:pic>
        <p:nvPicPr>
          <p:cNvPr id="275" name="Google Shape;275;p26"/>
          <p:cNvPicPr preferRelativeResize="0"/>
          <p:nvPr/>
        </p:nvPicPr>
        <p:blipFill rotWithShape="1">
          <a:blip r:embed="rId5">
            <a:alphaModFix amt="70000"/>
          </a:blip>
          <a:srcRect t="9703" b="9703"/>
          <a:stretch/>
        </p:blipFill>
        <p:spPr>
          <a:xfrm>
            <a:off x="5958600" y="1479137"/>
            <a:ext cx="6341400" cy="5110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9"/>
        <p:cNvGrpSpPr/>
        <p:nvPr/>
      </p:nvGrpSpPr>
      <p:grpSpPr>
        <a:xfrm>
          <a:off x="0" y="0"/>
          <a:ext cx="0" cy="0"/>
          <a:chOff x="0" y="0"/>
          <a:chExt cx="0" cy="0"/>
        </a:xfrm>
      </p:grpSpPr>
      <p:sp>
        <p:nvSpPr>
          <p:cNvPr id="280" name="Google Shape;280;p27"/>
          <p:cNvSpPr/>
          <p:nvPr/>
        </p:nvSpPr>
        <p:spPr>
          <a:xfrm>
            <a:off x="0" y="7585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27"/>
          <p:cNvSpPr txBox="1">
            <a:spLocks noGrp="1"/>
          </p:cNvSpPr>
          <p:nvPr>
            <p:ph type="title"/>
          </p:nvPr>
        </p:nvSpPr>
        <p:spPr>
          <a:xfrm>
            <a:off x="2498987" y="1172393"/>
            <a:ext cx="7703700" cy="125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Arial"/>
              <a:buNone/>
            </a:pPr>
            <a:r>
              <a:rPr lang="en-IN" sz="4800"/>
              <a:t>Data Preparation</a:t>
            </a:r>
            <a:endParaRPr/>
          </a:p>
        </p:txBody>
      </p:sp>
      <p:sp>
        <p:nvSpPr>
          <p:cNvPr id="282" name="Google Shape;282;p27"/>
          <p:cNvSpPr/>
          <p:nvPr/>
        </p:nvSpPr>
        <p:spPr>
          <a:xfrm rot="10800000">
            <a:off x="0" y="0"/>
            <a:ext cx="2923855" cy="1479128"/>
          </a:xfrm>
          <a:custGeom>
            <a:avLst/>
            <a:gdLst/>
            <a:ahLst/>
            <a:cxnLst/>
            <a:rect l="l" t="t" r="r" b="b"/>
            <a:pathLst>
              <a:path w="2923855" h="1479128" extrusionOk="0">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0">
                <a:schemeClr val="lt2"/>
              </a:gs>
              <a:gs pos="23000">
                <a:schemeClr val="lt2"/>
              </a:gs>
              <a:gs pos="100000">
                <a:srgbClr val="D693DB"/>
              </a:gs>
            </a:gsLst>
            <a:lin ang="479909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83" name="Google Shape;283;p27" descr="Indian Institute of Management Indore - Wikipedia"/>
          <p:cNvPicPr preferRelativeResize="0"/>
          <p:nvPr/>
        </p:nvPicPr>
        <p:blipFill rotWithShape="1">
          <a:blip r:embed="rId3">
            <a:alphaModFix/>
          </a:blip>
          <a:srcRect/>
          <a:stretch/>
        </p:blipFill>
        <p:spPr>
          <a:xfrm>
            <a:off x="88957" y="75842"/>
            <a:ext cx="411717" cy="663913"/>
          </a:xfrm>
          <a:prstGeom prst="rect">
            <a:avLst/>
          </a:prstGeom>
          <a:noFill/>
          <a:ln>
            <a:noFill/>
          </a:ln>
        </p:spPr>
      </p:pic>
      <p:sp>
        <p:nvSpPr>
          <p:cNvPr id="284" name="Google Shape;284;p27"/>
          <p:cNvSpPr txBox="1"/>
          <p:nvPr/>
        </p:nvSpPr>
        <p:spPr>
          <a:xfrm>
            <a:off x="376730" y="6405832"/>
            <a:ext cx="2863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285" name="Google Shape;285;p27"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grpSp>
        <p:nvGrpSpPr>
          <p:cNvPr id="286" name="Google Shape;286;p27"/>
          <p:cNvGrpSpPr/>
          <p:nvPr/>
        </p:nvGrpSpPr>
        <p:grpSpPr>
          <a:xfrm>
            <a:off x="500674" y="2999271"/>
            <a:ext cx="5192461" cy="928819"/>
            <a:chOff x="597624" y="2273671"/>
            <a:chExt cx="5192461" cy="928819"/>
          </a:xfrm>
        </p:grpSpPr>
        <p:grpSp>
          <p:nvGrpSpPr>
            <p:cNvPr id="287" name="Google Shape;287;p27"/>
            <p:cNvGrpSpPr/>
            <p:nvPr/>
          </p:nvGrpSpPr>
          <p:grpSpPr>
            <a:xfrm>
              <a:off x="597624" y="2273671"/>
              <a:ext cx="5192461" cy="928819"/>
              <a:chOff x="1754075" y="1105127"/>
              <a:chExt cx="5192461" cy="928819"/>
            </a:xfrm>
          </p:grpSpPr>
          <p:sp>
            <p:nvSpPr>
              <p:cNvPr id="288" name="Google Shape;288;p27"/>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FD9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289" name="Google Shape;289;p27"/>
              <p:cNvGrpSpPr/>
              <p:nvPr/>
            </p:nvGrpSpPr>
            <p:grpSpPr>
              <a:xfrm>
                <a:off x="1754075" y="1105127"/>
                <a:ext cx="5130486" cy="928819"/>
                <a:chOff x="1754075" y="1105127"/>
                <a:chExt cx="5130486" cy="928819"/>
              </a:xfrm>
            </p:grpSpPr>
            <p:sp>
              <p:nvSpPr>
                <p:cNvPr id="290" name="Google Shape;290;p27"/>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291" name="Google Shape;291;p27"/>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292" name="Google Shape;292;p27"/>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293" name="Google Shape;293;p27"/>
                <p:cNvGrpSpPr/>
                <p:nvPr/>
              </p:nvGrpSpPr>
              <p:grpSpPr>
                <a:xfrm>
                  <a:off x="3015263" y="1251409"/>
                  <a:ext cx="3210900" cy="636350"/>
                  <a:chOff x="5222700" y="3658300"/>
                  <a:chExt cx="3210900" cy="636350"/>
                </a:xfrm>
              </p:grpSpPr>
              <p:sp>
                <p:nvSpPr>
                  <p:cNvPr id="294" name="Google Shape;294;p27"/>
                  <p:cNvSpPr txBox="1"/>
                  <p:nvPr/>
                </p:nvSpPr>
                <p:spPr>
                  <a:xfrm>
                    <a:off x="5222700" y="3928950"/>
                    <a:ext cx="3210900" cy="365700"/>
                  </a:xfrm>
                  <a:prstGeom prst="rect">
                    <a:avLst/>
                  </a:pr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a:solidFill>
                          <a:schemeClr val="dk1"/>
                        </a:solidFill>
                      </a:rPr>
                      <a:t>Unnamed Columns and null values</a:t>
                    </a:r>
                    <a:endParaRPr sz="1200" i="0" u="none" strike="noStrike" cap="none">
                      <a:solidFill>
                        <a:schemeClr val="dk1"/>
                      </a:solidFill>
                    </a:endParaRPr>
                  </a:p>
                </p:txBody>
              </p:sp>
              <p:sp>
                <p:nvSpPr>
                  <p:cNvPr id="295" name="Google Shape;295;p27"/>
                  <p:cNvSpPr txBox="1"/>
                  <p:nvPr/>
                </p:nvSpPr>
                <p:spPr>
                  <a:xfrm>
                    <a:off x="5222700" y="3658300"/>
                    <a:ext cx="3210900" cy="365700"/>
                  </a:xfrm>
                  <a:prstGeom prst="rect">
                    <a:avLst/>
                  </a:pr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a:solidFill>
                          <a:srgbClr val="FFFFFF"/>
                        </a:solidFill>
                      </a:rPr>
                      <a:t>Dropped Columns</a:t>
                    </a:r>
                    <a:endParaRPr sz="1700" i="0" u="none" strike="noStrike" cap="none">
                      <a:solidFill>
                        <a:srgbClr val="FFFFFF"/>
                      </a:solidFill>
                    </a:endParaRPr>
                  </a:p>
                </p:txBody>
              </p:sp>
            </p:grpSp>
          </p:grpSp>
        </p:grpSp>
        <p:grpSp>
          <p:nvGrpSpPr>
            <p:cNvPr id="296" name="Google Shape;296;p27"/>
            <p:cNvGrpSpPr/>
            <p:nvPr/>
          </p:nvGrpSpPr>
          <p:grpSpPr>
            <a:xfrm>
              <a:off x="5310569" y="2557489"/>
              <a:ext cx="274800" cy="361017"/>
              <a:chOff x="-4082800" y="3612425"/>
              <a:chExt cx="222150" cy="291825"/>
            </a:xfrm>
          </p:grpSpPr>
          <p:sp>
            <p:nvSpPr>
              <p:cNvPr id="297" name="Google Shape;297;p2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298" name="Google Shape;298;p2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299" name="Google Shape;299;p2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300" name="Google Shape;300;p27"/>
          <p:cNvGrpSpPr/>
          <p:nvPr/>
        </p:nvGrpSpPr>
        <p:grpSpPr>
          <a:xfrm>
            <a:off x="6411374" y="2999271"/>
            <a:ext cx="5192461" cy="928819"/>
            <a:chOff x="597624" y="2273671"/>
            <a:chExt cx="5192461" cy="928819"/>
          </a:xfrm>
        </p:grpSpPr>
        <p:grpSp>
          <p:nvGrpSpPr>
            <p:cNvPr id="301" name="Google Shape;301;p27"/>
            <p:cNvGrpSpPr/>
            <p:nvPr/>
          </p:nvGrpSpPr>
          <p:grpSpPr>
            <a:xfrm>
              <a:off x="597624" y="2273671"/>
              <a:ext cx="5192461" cy="928819"/>
              <a:chOff x="1754075" y="1105127"/>
              <a:chExt cx="5192461" cy="928819"/>
            </a:xfrm>
          </p:grpSpPr>
          <p:sp>
            <p:nvSpPr>
              <p:cNvPr id="302" name="Google Shape;302;p27"/>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B4DB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303" name="Google Shape;303;p27"/>
              <p:cNvGrpSpPr/>
              <p:nvPr/>
            </p:nvGrpSpPr>
            <p:grpSpPr>
              <a:xfrm>
                <a:off x="1754075" y="1105127"/>
                <a:ext cx="5130486" cy="928819"/>
                <a:chOff x="1754075" y="1105127"/>
                <a:chExt cx="5130486" cy="928819"/>
              </a:xfrm>
            </p:grpSpPr>
            <p:sp>
              <p:nvSpPr>
                <p:cNvPr id="304" name="Google Shape;304;p27"/>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305" name="Google Shape;305;p27"/>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306" name="Google Shape;306;p27"/>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1155C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a:t>
                  </a:r>
                  <a:r>
                    <a:rPr lang="en-IN" sz="2500">
                      <a:solidFill>
                        <a:srgbClr val="FFFFFF"/>
                      </a:solidFill>
                    </a:rPr>
                    <a:t>2</a:t>
                  </a:r>
                  <a:endParaRPr sz="2500" i="0" u="none" strike="noStrike" cap="none">
                    <a:solidFill>
                      <a:srgbClr val="FFFFFF"/>
                    </a:solidFill>
                  </a:endParaRPr>
                </a:p>
              </p:txBody>
            </p:sp>
            <p:grpSp>
              <p:nvGrpSpPr>
                <p:cNvPr id="307" name="Google Shape;307;p27"/>
                <p:cNvGrpSpPr/>
                <p:nvPr/>
              </p:nvGrpSpPr>
              <p:grpSpPr>
                <a:xfrm>
                  <a:off x="3015263" y="1251409"/>
                  <a:ext cx="3210900" cy="636350"/>
                  <a:chOff x="5222700" y="3658300"/>
                  <a:chExt cx="3210900" cy="636350"/>
                </a:xfrm>
              </p:grpSpPr>
              <p:sp>
                <p:nvSpPr>
                  <p:cNvPr id="308" name="Google Shape;308;p27"/>
                  <p:cNvSpPr txBox="1"/>
                  <p:nvPr/>
                </p:nvSpPr>
                <p:spPr>
                  <a:xfrm>
                    <a:off x="5222700" y="3928950"/>
                    <a:ext cx="3210900" cy="365700"/>
                  </a:xfrm>
                  <a:prstGeom prst="rect">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a:solidFill>
                          <a:schemeClr val="dk1"/>
                        </a:solidFill>
                      </a:rPr>
                      <a:t>Western and Sports</a:t>
                    </a:r>
                    <a:endParaRPr sz="1200" i="0" u="none" strike="noStrike" cap="none">
                      <a:solidFill>
                        <a:schemeClr val="dk1"/>
                      </a:solidFill>
                    </a:endParaRPr>
                  </a:p>
                </p:txBody>
              </p:sp>
              <p:sp>
                <p:nvSpPr>
                  <p:cNvPr id="309" name="Google Shape;309;p27"/>
                  <p:cNvSpPr txBox="1"/>
                  <p:nvPr/>
                </p:nvSpPr>
                <p:spPr>
                  <a:xfrm>
                    <a:off x="5222700" y="3658300"/>
                    <a:ext cx="3210900" cy="365700"/>
                  </a:xfrm>
                  <a:prstGeom prst="rect">
                    <a:avLst/>
                  </a:pr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a:solidFill>
                          <a:srgbClr val="FFFFFF"/>
                        </a:solidFill>
                      </a:rPr>
                      <a:t>Dropping Genres</a:t>
                    </a:r>
                    <a:endParaRPr sz="1700" i="0" u="none" strike="noStrike" cap="none">
                      <a:solidFill>
                        <a:srgbClr val="FFFFFF"/>
                      </a:solidFill>
                    </a:endParaRPr>
                  </a:p>
                </p:txBody>
              </p:sp>
            </p:grpSp>
          </p:grpSp>
        </p:grpSp>
        <p:grpSp>
          <p:nvGrpSpPr>
            <p:cNvPr id="310" name="Google Shape;310;p27"/>
            <p:cNvGrpSpPr/>
            <p:nvPr/>
          </p:nvGrpSpPr>
          <p:grpSpPr>
            <a:xfrm>
              <a:off x="5310569" y="2557489"/>
              <a:ext cx="274800" cy="361017"/>
              <a:chOff x="-4082800" y="3612425"/>
              <a:chExt cx="222150" cy="291825"/>
            </a:xfrm>
          </p:grpSpPr>
          <p:sp>
            <p:nvSpPr>
              <p:cNvPr id="311" name="Google Shape;311;p2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312" name="Google Shape;312;p2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1C45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313" name="Google Shape;313;p2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314" name="Google Shape;314;p27"/>
          <p:cNvGrpSpPr/>
          <p:nvPr/>
        </p:nvGrpSpPr>
        <p:grpSpPr>
          <a:xfrm>
            <a:off x="500674" y="4603571"/>
            <a:ext cx="5192461" cy="928819"/>
            <a:chOff x="597624" y="2273671"/>
            <a:chExt cx="5192461" cy="928819"/>
          </a:xfrm>
        </p:grpSpPr>
        <p:grpSp>
          <p:nvGrpSpPr>
            <p:cNvPr id="315" name="Google Shape;315;p27"/>
            <p:cNvGrpSpPr/>
            <p:nvPr/>
          </p:nvGrpSpPr>
          <p:grpSpPr>
            <a:xfrm>
              <a:off x="597624" y="2273671"/>
              <a:ext cx="5192461" cy="928819"/>
              <a:chOff x="1754075" y="1105127"/>
              <a:chExt cx="5192461" cy="928819"/>
            </a:xfrm>
          </p:grpSpPr>
          <p:sp>
            <p:nvSpPr>
              <p:cNvPr id="316" name="Google Shape;316;p27"/>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EA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7" name="Google Shape;317;p27"/>
              <p:cNvGrpSpPr/>
              <p:nvPr/>
            </p:nvGrpSpPr>
            <p:grpSpPr>
              <a:xfrm>
                <a:off x="1754075" y="1105127"/>
                <a:ext cx="5130486" cy="928819"/>
                <a:chOff x="1754075" y="1105127"/>
                <a:chExt cx="5130486" cy="928819"/>
              </a:xfrm>
            </p:grpSpPr>
            <p:sp>
              <p:nvSpPr>
                <p:cNvPr id="318" name="Google Shape;318;p27"/>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7"/>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7"/>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99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b="0" i="0" u="none" strike="noStrike" cap="none">
                      <a:solidFill>
                        <a:srgbClr val="FFFFFF"/>
                      </a:solidFill>
                      <a:latin typeface="Fira Sans Extra Condensed Medium"/>
                      <a:ea typeface="Fira Sans Extra Condensed Medium"/>
                      <a:cs typeface="Fira Sans Extra Condensed Medium"/>
                      <a:sym typeface="Fira Sans Extra Condensed Medium"/>
                    </a:rPr>
                    <a:t>0</a:t>
                  </a:r>
                  <a:r>
                    <a:rPr lang="en-IN" sz="2500">
                      <a:solidFill>
                        <a:srgbClr val="FFFFFF"/>
                      </a:solidFill>
                      <a:latin typeface="Fira Sans Extra Condensed Medium"/>
                      <a:ea typeface="Fira Sans Extra Condensed Medium"/>
                      <a:cs typeface="Fira Sans Extra Condensed Medium"/>
                      <a:sym typeface="Fira Sans Extra Condensed Medium"/>
                    </a:rPr>
                    <a:t>3</a:t>
                  </a: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321" name="Google Shape;321;p27"/>
                <p:cNvGrpSpPr/>
                <p:nvPr/>
              </p:nvGrpSpPr>
              <p:grpSpPr>
                <a:xfrm>
                  <a:off x="3015251" y="1251407"/>
                  <a:ext cx="3210912" cy="636352"/>
                  <a:chOff x="5222688" y="3658298"/>
                  <a:chExt cx="3210912" cy="636352"/>
                </a:xfrm>
              </p:grpSpPr>
              <p:sp>
                <p:nvSpPr>
                  <p:cNvPr id="322" name="Google Shape;322;p27"/>
                  <p:cNvSpPr txBox="1"/>
                  <p:nvPr/>
                </p:nvSpPr>
                <p:spPr>
                  <a:xfrm>
                    <a:off x="5222700" y="3928950"/>
                    <a:ext cx="3210900" cy="365700"/>
                  </a:xfrm>
                  <a:prstGeom prst="rect">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a:solidFill>
                          <a:schemeClr val="dk1"/>
                        </a:solidFill>
                        <a:latin typeface="Roboto"/>
                        <a:ea typeface="Roboto"/>
                        <a:cs typeface="Roboto"/>
                        <a:sym typeface="Roboto"/>
                      </a:rPr>
                      <a:t>“Approved” has been dropped with name tarzan</a:t>
                    </a:r>
                    <a:endParaRPr sz="1200" b="0" i="0" u="none" strike="noStrike" cap="none">
                      <a:solidFill>
                        <a:schemeClr val="dk1"/>
                      </a:solidFill>
                      <a:latin typeface="Roboto"/>
                      <a:ea typeface="Roboto"/>
                      <a:cs typeface="Roboto"/>
                      <a:sym typeface="Roboto"/>
                    </a:endParaRPr>
                  </a:p>
                </p:txBody>
              </p:sp>
              <p:sp>
                <p:nvSpPr>
                  <p:cNvPr id="323" name="Google Shape;323;p27"/>
                  <p:cNvSpPr txBox="1"/>
                  <p:nvPr/>
                </p:nvSpPr>
                <p:spPr>
                  <a:xfrm>
                    <a:off x="5222688" y="3658298"/>
                    <a:ext cx="3210900" cy="270600"/>
                  </a:xfrm>
                  <a:prstGeom prst="rect">
                    <a:avLst/>
                  </a:pr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a:solidFill>
                          <a:srgbClr val="FFFFFF"/>
                        </a:solidFill>
                        <a:latin typeface="Fira Sans Extra Condensed Medium"/>
                        <a:ea typeface="Fira Sans Extra Condensed Medium"/>
                        <a:cs typeface="Fira Sans Extra Condensed Medium"/>
                        <a:sym typeface="Fira Sans Extra Condensed Medium"/>
                      </a:rPr>
                      <a:t>Dropped Rating</a:t>
                    </a:r>
                    <a:endParaRPr sz="17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grpSp>
          </p:grpSp>
        </p:grpSp>
        <p:grpSp>
          <p:nvGrpSpPr>
            <p:cNvPr id="324" name="Google Shape;324;p27"/>
            <p:cNvGrpSpPr/>
            <p:nvPr/>
          </p:nvGrpSpPr>
          <p:grpSpPr>
            <a:xfrm>
              <a:off x="5310569" y="2557489"/>
              <a:ext cx="274800" cy="361017"/>
              <a:chOff x="-4082800" y="3612425"/>
              <a:chExt cx="222150" cy="291825"/>
            </a:xfrm>
          </p:grpSpPr>
          <p:sp>
            <p:nvSpPr>
              <p:cNvPr id="325" name="Google Shape;325;p2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CC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E0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8" name="Google Shape;328;p27"/>
          <p:cNvGrpSpPr/>
          <p:nvPr/>
        </p:nvGrpSpPr>
        <p:grpSpPr>
          <a:xfrm>
            <a:off x="6411374" y="4516934"/>
            <a:ext cx="5192461" cy="928819"/>
            <a:chOff x="597624" y="2273671"/>
            <a:chExt cx="5192461" cy="928819"/>
          </a:xfrm>
        </p:grpSpPr>
        <p:grpSp>
          <p:nvGrpSpPr>
            <p:cNvPr id="329" name="Google Shape;329;p27"/>
            <p:cNvGrpSpPr/>
            <p:nvPr/>
          </p:nvGrpSpPr>
          <p:grpSpPr>
            <a:xfrm>
              <a:off x="597624" y="2273671"/>
              <a:ext cx="5192461" cy="928819"/>
              <a:chOff x="1754075" y="1105127"/>
              <a:chExt cx="5192461" cy="928819"/>
            </a:xfrm>
          </p:grpSpPr>
          <p:sp>
            <p:nvSpPr>
              <p:cNvPr id="330" name="Google Shape;330;p27"/>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D5A6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331" name="Google Shape;331;p27"/>
              <p:cNvGrpSpPr/>
              <p:nvPr/>
            </p:nvGrpSpPr>
            <p:grpSpPr>
              <a:xfrm>
                <a:off x="1754075" y="1105127"/>
                <a:ext cx="5130486" cy="928819"/>
                <a:chOff x="1754075" y="1105127"/>
                <a:chExt cx="5130486" cy="928819"/>
              </a:xfrm>
            </p:grpSpPr>
            <p:sp>
              <p:nvSpPr>
                <p:cNvPr id="332" name="Google Shape;332;p27"/>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333" name="Google Shape;333;p27"/>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334" name="Google Shape;334;p27"/>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741B47"/>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a:t>
                  </a:r>
                  <a:r>
                    <a:rPr lang="en-IN" sz="2500">
                      <a:solidFill>
                        <a:srgbClr val="FFFFFF"/>
                      </a:solidFill>
                    </a:rPr>
                    <a:t>4</a:t>
                  </a:r>
                  <a:endParaRPr sz="2500" i="0" u="none" strike="noStrike" cap="none">
                    <a:solidFill>
                      <a:srgbClr val="FFFFFF"/>
                    </a:solidFill>
                  </a:endParaRPr>
                </a:p>
              </p:txBody>
            </p:sp>
            <p:grpSp>
              <p:nvGrpSpPr>
                <p:cNvPr id="335" name="Google Shape;335;p27"/>
                <p:cNvGrpSpPr/>
                <p:nvPr/>
              </p:nvGrpSpPr>
              <p:grpSpPr>
                <a:xfrm>
                  <a:off x="3015263" y="1251409"/>
                  <a:ext cx="3210900" cy="636350"/>
                  <a:chOff x="5222700" y="3658300"/>
                  <a:chExt cx="3210900" cy="636350"/>
                </a:xfrm>
              </p:grpSpPr>
              <p:sp>
                <p:nvSpPr>
                  <p:cNvPr id="336" name="Google Shape;336;p27"/>
                  <p:cNvSpPr txBox="1"/>
                  <p:nvPr/>
                </p:nvSpPr>
                <p:spPr>
                  <a:xfrm>
                    <a:off x="5222700" y="3928950"/>
                    <a:ext cx="3210900" cy="365700"/>
                  </a:xfrm>
                  <a:prstGeom prst="rect">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a:solidFill>
                          <a:schemeClr val="dk1"/>
                        </a:solidFill>
                      </a:rPr>
                      <a:t>2020 year has been dropped</a:t>
                    </a:r>
                    <a:endParaRPr sz="1200" i="0" u="none" strike="noStrike" cap="none">
                      <a:solidFill>
                        <a:schemeClr val="dk1"/>
                      </a:solidFill>
                    </a:endParaRPr>
                  </a:p>
                </p:txBody>
              </p:sp>
              <p:sp>
                <p:nvSpPr>
                  <p:cNvPr id="337" name="Google Shape;337;p27"/>
                  <p:cNvSpPr txBox="1"/>
                  <p:nvPr/>
                </p:nvSpPr>
                <p:spPr>
                  <a:xfrm>
                    <a:off x="5222700" y="3658300"/>
                    <a:ext cx="3210900" cy="365700"/>
                  </a:xfrm>
                  <a:prstGeom prst="rect">
                    <a:avLst/>
                  </a:pr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a:solidFill>
                          <a:srgbClr val="FFFFFF"/>
                        </a:solidFill>
                      </a:rPr>
                      <a:t>Dropped Year</a:t>
                    </a:r>
                    <a:endParaRPr sz="1700" i="0" u="none" strike="noStrike" cap="none">
                      <a:solidFill>
                        <a:srgbClr val="FFFFFF"/>
                      </a:solidFill>
                    </a:endParaRPr>
                  </a:p>
                </p:txBody>
              </p:sp>
            </p:grpSp>
          </p:grpSp>
        </p:grpSp>
        <p:grpSp>
          <p:nvGrpSpPr>
            <p:cNvPr id="338" name="Google Shape;338;p27"/>
            <p:cNvGrpSpPr/>
            <p:nvPr/>
          </p:nvGrpSpPr>
          <p:grpSpPr>
            <a:xfrm>
              <a:off x="5310569" y="2557489"/>
              <a:ext cx="274800" cy="361017"/>
              <a:chOff x="-4082800" y="3612425"/>
              <a:chExt cx="222150" cy="291825"/>
            </a:xfrm>
          </p:grpSpPr>
          <p:sp>
            <p:nvSpPr>
              <p:cNvPr id="339" name="Google Shape;339;p2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340" name="Google Shape;340;p2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341" name="Google Shape;341;p2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C27BA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5"/>
        <p:cNvGrpSpPr/>
        <p:nvPr/>
      </p:nvGrpSpPr>
      <p:grpSpPr>
        <a:xfrm>
          <a:off x="0" y="0"/>
          <a:ext cx="0" cy="0"/>
          <a:chOff x="0" y="0"/>
          <a:chExt cx="0" cy="0"/>
        </a:xfrm>
      </p:grpSpPr>
      <p:sp>
        <p:nvSpPr>
          <p:cNvPr id="346" name="Google Shape;346;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7" name="Google Shape;347;p28"/>
          <p:cNvSpPr txBox="1">
            <a:spLocks noGrp="1"/>
          </p:cNvSpPr>
          <p:nvPr>
            <p:ph type="title"/>
          </p:nvPr>
        </p:nvSpPr>
        <p:spPr>
          <a:xfrm>
            <a:off x="2439412" y="739743"/>
            <a:ext cx="7703700" cy="12573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800"/>
              <a:buFont typeface="Arial"/>
              <a:buNone/>
            </a:pPr>
            <a:r>
              <a:rPr lang="en-IN" sz="4800"/>
              <a:t>Data Preprocessing</a:t>
            </a:r>
            <a:endParaRPr/>
          </a:p>
        </p:txBody>
      </p:sp>
      <p:sp>
        <p:nvSpPr>
          <p:cNvPr id="348" name="Google Shape;348;p28"/>
          <p:cNvSpPr/>
          <p:nvPr/>
        </p:nvSpPr>
        <p:spPr>
          <a:xfrm rot="10800000">
            <a:off x="0" y="0"/>
            <a:ext cx="2923855" cy="1479128"/>
          </a:xfrm>
          <a:custGeom>
            <a:avLst/>
            <a:gdLst/>
            <a:ahLst/>
            <a:cxnLst/>
            <a:rect l="l" t="t" r="r" b="b"/>
            <a:pathLst>
              <a:path w="2923855" h="1479128" extrusionOk="0">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0">
                <a:schemeClr val="lt2"/>
              </a:gs>
              <a:gs pos="33000">
                <a:schemeClr val="lt2"/>
              </a:gs>
              <a:gs pos="100000">
                <a:srgbClr val="D693D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9" name="Google Shape;349;p28"/>
          <p:cNvSpPr/>
          <p:nvPr/>
        </p:nvSpPr>
        <p:spPr>
          <a:xfrm>
            <a:off x="6284115" y="3378954"/>
            <a:ext cx="5907885" cy="3479046"/>
          </a:xfrm>
          <a:custGeom>
            <a:avLst/>
            <a:gdLst/>
            <a:ahLst/>
            <a:cxnLst/>
            <a:rect l="l" t="t" r="r" b="b"/>
            <a:pathLst>
              <a:path w="5907885" h="3479046" extrusionOk="0">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0">
                <a:schemeClr val="lt2"/>
              </a:gs>
              <a:gs pos="23000">
                <a:schemeClr val="lt2"/>
              </a:gs>
              <a:gs pos="100000">
                <a:srgbClr val="D693DB"/>
              </a:gs>
            </a:gsLst>
            <a:lin ang="480012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50" name="Google Shape;350;p28" descr="Indian Institute of Management Indore - Wikipedia"/>
          <p:cNvPicPr preferRelativeResize="0"/>
          <p:nvPr/>
        </p:nvPicPr>
        <p:blipFill rotWithShape="1">
          <a:blip r:embed="rId3">
            <a:alphaModFix/>
          </a:blip>
          <a:srcRect/>
          <a:stretch/>
        </p:blipFill>
        <p:spPr>
          <a:xfrm>
            <a:off x="88957" y="75842"/>
            <a:ext cx="411717" cy="663913"/>
          </a:xfrm>
          <a:prstGeom prst="rect">
            <a:avLst/>
          </a:prstGeom>
          <a:noFill/>
          <a:ln>
            <a:noFill/>
          </a:ln>
        </p:spPr>
      </p:pic>
      <p:sp>
        <p:nvSpPr>
          <p:cNvPr id="351" name="Google Shape;351;p28"/>
          <p:cNvSpPr txBox="1"/>
          <p:nvPr/>
        </p:nvSpPr>
        <p:spPr>
          <a:xfrm>
            <a:off x="376730" y="6405832"/>
            <a:ext cx="2863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352" name="Google Shape;352;p28"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pic>
        <p:nvPicPr>
          <p:cNvPr id="353" name="Google Shape;353;p28"/>
          <p:cNvPicPr preferRelativeResize="0"/>
          <p:nvPr/>
        </p:nvPicPr>
        <p:blipFill rotWithShape="1">
          <a:blip r:embed="rId5">
            <a:alphaModFix/>
          </a:blip>
          <a:srcRect r="18360"/>
          <a:stretch/>
        </p:blipFill>
        <p:spPr>
          <a:xfrm>
            <a:off x="9601473" y="4534500"/>
            <a:ext cx="2036349" cy="1663725"/>
          </a:xfrm>
          <a:prstGeom prst="rect">
            <a:avLst/>
          </a:prstGeom>
          <a:noFill/>
          <a:ln>
            <a:noFill/>
          </a:ln>
        </p:spPr>
      </p:pic>
      <p:pic>
        <p:nvPicPr>
          <p:cNvPr id="354" name="Google Shape;354;p28"/>
          <p:cNvPicPr preferRelativeResize="0"/>
          <p:nvPr/>
        </p:nvPicPr>
        <p:blipFill>
          <a:blip r:embed="rId6">
            <a:alphaModFix/>
          </a:blip>
          <a:stretch>
            <a:fillRect/>
          </a:stretch>
        </p:blipFill>
        <p:spPr>
          <a:xfrm>
            <a:off x="810629" y="3457625"/>
            <a:ext cx="2295834" cy="1663725"/>
          </a:xfrm>
          <a:prstGeom prst="rect">
            <a:avLst/>
          </a:prstGeom>
          <a:noFill/>
          <a:ln>
            <a:noFill/>
          </a:ln>
        </p:spPr>
      </p:pic>
      <p:pic>
        <p:nvPicPr>
          <p:cNvPr id="355" name="Google Shape;355;p28"/>
          <p:cNvPicPr preferRelativeResize="0"/>
          <p:nvPr/>
        </p:nvPicPr>
        <p:blipFill rotWithShape="1">
          <a:blip r:embed="rId7">
            <a:alphaModFix/>
          </a:blip>
          <a:srcRect b="12503"/>
          <a:stretch/>
        </p:blipFill>
        <p:spPr>
          <a:xfrm>
            <a:off x="8902671" y="2618000"/>
            <a:ext cx="2735150" cy="1130250"/>
          </a:xfrm>
          <a:prstGeom prst="rect">
            <a:avLst/>
          </a:prstGeom>
          <a:noFill/>
          <a:ln>
            <a:noFill/>
          </a:ln>
        </p:spPr>
      </p:pic>
      <p:grpSp>
        <p:nvGrpSpPr>
          <p:cNvPr id="356" name="Google Shape;356;p28"/>
          <p:cNvGrpSpPr/>
          <p:nvPr/>
        </p:nvGrpSpPr>
        <p:grpSpPr>
          <a:xfrm>
            <a:off x="8619824" y="3916472"/>
            <a:ext cx="3300849" cy="1845954"/>
            <a:chOff x="6465029" y="3125148"/>
            <a:chExt cx="2475699" cy="1384500"/>
          </a:xfrm>
        </p:grpSpPr>
        <p:cxnSp>
          <p:nvCxnSpPr>
            <p:cNvPr id="357" name="Google Shape;357;p28"/>
            <p:cNvCxnSpPr/>
            <p:nvPr/>
          </p:nvCxnSpPr>
          <p:spPr>
            <a:xfrm>
              <a:off x="6465029" y="3817388"/>
              <a:ext cx="582000" cy="0"/>
            </a:xfrm>
            <a:prstGeom prst="straightConnector1">
              <a:avLst/>
            </a:prstGeom>
            <a:noFill/>
            <a:ln w="9525" cap="flat" cmpd="sng">
              <a:solidFill>
                <a:srgbClr val="C2C2C2"/>
              </a:solidFill>
              <a:prstDash val="solid"/>
              <a:round/>
              <a:headEnd type="none" w="sm" len="sm"/>
              <a:tailEnd type="none" w="sm" len="sm"/>
            </a:ln>
          </p:spPr>
        </p:cxnSp>
        <p:sp>
          <p:nvSpPr>
            <p:cNvPr id="358" name="Google Shape;358;p28"/>
            <p:cNvSpPr txBox="1"/>
            <p:nvPr/>
          </p:nvSpPr>
          <p:spPr>
            <a:xfrm>
              <a:off x="7073528" y="3125148"/>
              <a:ext cx="1867200" cy="13845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IN" sz="1600" b="1"/>
                <a:t>Inflation Adjustment</a:t>
              </a: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100"/>
            </a:p>
            <a:p>
              <a:pPr marL="0" lvl="0" indent="0" algn="l" rtl="0">
                <a:spcBef>
                  <a:spcPts val="2100"/>
                </a:spcBef>
                <a:spcAft>
                  <a:spcPts val="2100"/>
                </a:spcAft>
                <a:buNone/>
              </a:pPr>
              <a:endParaRPr sz="1100"/>
            </a:p>
          </p:txBody>
        </p:sp>
        <p:sp>
          <p:nvSpPr>
            <p:cNvPr id="359" name="Google Shape;359;p28"/>
            <p:cNvSpPr/>
            <p:nvPr/>
          </p:nvSpPr>
          <p:spPr>
            <a:xfrm>
              <a:off x="6828887" y="3718225"/>
              <a:ext cx="198600" cy="198300"/>
            </a:xfrm>
            <a:prstGeom prst="ellipse">
              <a:avLst/>
            </a:prstGeom>
            <a:solidFill>
              <a:srgbClr val="9325A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0" name="Google Shape;360;p28"/>
            <p:cNvSpPr txBox="1"/>
            <p:nvPr/>
          </p:nvSpPr>
          <p:spPr>
            <a:xfrm>
              <a:off x="6826021" y="3660946"/>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IN" sz="1100">
                  <a:solidFill>
                    <a:srgbClr val="FFFFFF"/>
                  </a:solidFill>
                  <a:latin typeface="Roboto"/>
                  <a:ea typeface="Roboto"/>
                  <a:cs typeface="Roboto"/>
                  <a:sym typeface="Roboto"/>
                </a:rPr>
                <a:t>3</a:t>
              </a:r>
              <a:endParaRPr sz="1100">
                <a:solidFill>
                  <a:srgbClr val="FFFFFF"/>
                </a:solidFill>
                <a:latin typeface="Roboto"/>
                <a:ea typeface="Roboto"/>
                <a:cs typeface="Roboto"/>
                <a:sym typeface="Roboto"/>
              </a:endParaRPr>
            </a:p>
          </p:txBody>
        </p:sp>
      </p:grpSp>
      <p:grpSp>
        <p:nvGrpSpPr>
          <p:cNvPr id="361" name="Google Shape;361;p28"/>
          <p:cNvGrpSpPr/>
          <p:nvPr/>
        </p:nvGrpSpPr>
        <p:grpSpPr>
          <a:xfrm>
            <a:off x="810632" y="2846159"/>
            <a:ext cx="3992872" cy="1845954"/>
            <a:chOff x="636321" y="1844098"/>
            <a:chExt cx="2994729" cy="1384500"/>
          </a:xfrm>
        </p:grpSpPr>
        <p:sp>
          <p:nvSpPr>
            <p:cNvPr id="362" name="Google Shape;362;p28"/>
            <p:cNvSpPr txBox="1"/>
            <p:nvPr/>
          </p:nvSpPr>
          <p:spPr>
            <a:xfrm>
              <a:off x="636321" y="1844098"/>
              <a:ext cx="1867200" cy="1384500"/>
            </a:xfrm>
            <a:prstGeom prst="rect">
              <a:avLst/>
            </a:prstGeom>
            <a:noFill/>
            <a:ln>
              <a:noFill/>
            </a:ln>
          </p:spPr>
          <p:txBody>
            <a:bodyPr spcFirstLastPara="1" wrap="square" lIns="121900" tIns="121900" rIns="121900" bIns="121900" anchor="ctr" anchorCtr="0">
              <a:noAutofit/>
            </a:bodyPr>
            <a:lstStyle/>
            <a:p>
              <a:pPr marL="0" lvl="0" indent="0" algn="r" rtl="0">
                <a:spcBef>
                  <a:spcPts val="0"/>
                </a:spcBef>
                <a:spcAft>
                  <a:spcPts val="0"/>
                </a:spcAft>
                <a:buNone/>
              </a:pPr>
              <a:r>
                <a:rPr lang="en-IN" sz="1600" b="1">
                  <a:latin typeface="Roboto"/>
                  <a:ea typeface="Roboto"/>
                  <a:cs typeface="Roboto"/>
                  <a:sym typeface="Roboto"/>
                </a:rPr>
                <a:t>Missing Value Imputation</a:t>
              </a:r>
              <a:endParaRPr sz="1600" b="1">
                <a:latin typeface="Roboto"/>
                <a:ea typeface="Roboto"/>
                <a:cs typeface="Roboto"/>
                <a:sym typeface="Roboto"/>
              </a:endParaRPr>
            </a:p>
            <a:p>
              <a:pPr marL="0" lvl="0" indent="0" algn="r" rtl="0">
                <a:spcBef>
                  <a:spcPts val="0"/>
                </a:spcBef>
                <a:spcAft>
                  <a:spcPts val="0"/>
                </a:spcAft>
                <a:buNone/>
              </a:pPr>
              <a:endParaRPr sz="1600" b="1">
                <a:latin typeface="Roboto"/>
                <a:ea typeface="Roboto"/>
                <a:cs typeface="Roboto"/>
                <a:sym typeface="Roboto"/>
              </a:endParaRPr>
            </a:p>
            <a:p>
              <a:pPr marL="0" lvl="0" indent="0" algn="r" rtl="0">
                <a:spcBef>
                  <a:spcPts val="0"/>
                </a:spcBef>
                <a:spcAft>
                  <a:spcPts val="0"/>
                </a:spcAft>
                <a:buNone/>
              </a:pPr>
              <a:endParaRPr sz="1100">
                <a:latin typeface="Roboto"/>
                <a:ea typeface="Roboto"/>
                <a:cs typeface="Roboto"/>
                <a:sym typeface="Roboto"/>
              </a:endParaRPr>
            </a:p>
            <a:p>
              <a:pPr marL="0" lvl="0" indent="0" algn="r" rtl="0">
                <a:spcBef>
                  <a:spcPts val="2100"/>
                </a:spcBef>
                <a:spcAft>
                  <a:spcPts val="2100"/>
                </a:spcAft>
                <a:buNone/>
              </a:pPr>
              <a:endParaRPr sz="1100">
                <a:latin typeface="Roboto"/>
                <a:ea typeface="Roboto"/>
                <a:cs typeface="Roboto"/>
                <a:sym typeface="Roboto"/>
              </a:endParaRPr>
            </a:p>
          </p:txBody>
        </p:sp>
        <p:cxnSp>
          <p:nvCxnSpPr>
            <p:cNvPr id="363" name="Google Shape;363;p28"/>
            <p:cNvCxnSpPr/>
            <p:nvPr/>
          </p:nvCxnSpPr>
          <p:spPr>
            <a:xfrm rot="10800000">
              <a:off x="2587350" y="2536350"/>
              <a:ext cx="1043700" cy="0"/>
            </a:xfrm>
            <a:prstGeom prst="straightConnector1">
              <a:avLst/>
            </a:prstGeom>
            <a:noFill/>
            <a:ln w="9525" cap="flat" cmpd="sng">
              <a:solidFill>
                <a:srgbClr val="C2C2C2"/>
              </a:solidFill>
              <a:prstDash val="solid"/>
              <a:round/>
              <a:headEnd type="none" w="sm" len="sm"/>
              <a:tailEnd type="none" w="sm" len="sm"/>
            </a:ln>
          </p:spPr>
        </p:cxnSp>
        <p:sp>
          <p:nvSpPr>
            <p:cNvPr id="364" name="Google Shape;364;p28"/>
            <p:cNvSpPr/>
            <p:nvPr/>
          </p:nvSpPr>
          <p:spPr>
            <a:xfrm>
              <a:off x="2523501" y="2431050"/>
              <a:ext cx="198600" cy="198300"/>
            </a:xfrm>
            <a:prstGeom prst="ellipse">
              <a:avLst/>
            </a:prstGeom>
            <a:solidFill>
              <a:srgbClr val="771E8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5" name="Google Shape;365;p28"/>
            <p:cNvSpPr txBox="1"/>
            <p:nvPr/>
          </p:nvSpPr>
          <p:spPr>
            <a:xfrm>
              <a:off x="2498491" y="2373759"/>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IN" sz="1100">
                  <a:solidFill>
                    <a:srgbClr val="FFFFFF"/>
                  </a:solidFill>
                  <a:latin typeface="Roboto"/>
                  <a:ea typeface="Roboto"/>
                  <a:cs typeface="Roboto"/>
                  <a:sym typeface="Roboto"/>
                </a:rPr>
                <a:t>2</a:t>
              </a:r>
              <a:endParaRPr sz="1100">
                <a:solidFill>
                  <a:srgbClr val="FFFFFF"/>
                </a:solidFill>
                <a:latin typeface="Roboto"/>
                <a:ea typeface="Roboto"/>
                <a:cs typeface="Roboto"/>
                <a:sym typeface="Roboto"/>
              </a:endParaRPr>
            </a:p>
          </p:txBody>
        </p:sp>
      </p:grpSp>
      <p:grpSp>
        <p:nvGrpSpPr>
          <p:cNvPr id="366" name="Google Shape;366;p28"/>
          <p:cNvGrpSpPr/>
          <p:nvPr/>
        </p:nvGrpSpPr>
        <p:grpSpPr>
          <a:xfrm>
            <a:off x="6543945" y="1860113"/>
            <a:ext cx="4799328" cy="1845954"/>
            <a:chOff x="4908081" y="1547529"/>
            <a:chExt cx="3599586" cy="1384500"/>
          </a:xfrm>
        </p:grpSpPr>
        <p:cxnSp>
          <p:nvCxnSpPr>
            <p:cNvPr id="367" name="Google Shape;367;p28"/>
            <p:cNvCxnSpPr/>
            <p:nvPr/>
          </p:nvCxnSpPr>
          <p:spPr>
            <a:xfrm>
              <a:off x="4908081" y="2250829"/>
              <a:ext cx="1715100" cy="0"/>
            </a:xfrm>
            <a:prstGeom prst="straightConnector1">
              <a:avLst/>
            </a:prstGeom>
            <a:noFill/>
            <a:ln w="9525" cap="flat" cmpd="sng">
              <a:solidFill>
                <a:srgbClr val="C2C2C2"/>
              </a:solidFill>
              <a:prstDash val="solid"/>
              <a:round/>
              <a:headEnd type="none" w="sm" len="sm"/>
              <a:tailEnd type="none" w="sm" len="sm"/>
            </a:ln>
          </p:spPr>
        </p:cxnSp>
        <p:sp>
          <p:nvSpPr>
            <p:cNvPr id="368" name="Google Shape;368;p28"/>
            <p:cNvSpPr txBox="1"/>
            <p:nvPr/>
          </p:nvSpPr>
          <p:spPr>
            <a:xfrm>
              <a:off x="6640467" y="1547529"/>
              <a:ext cx="1867200" cy="13845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IN" sz="1600" b="1"/>
                <a:t>Feature Reengineering</a:t>
              </a:r>
              <a:endParaRPr sz="1600" b="1"/>
            </a:p>
            <a:p>
              <a:pPr marL="0" lvl="0" indent="0" algn="l" rtl="0">
                <a:spcBef>
                  <a:spcPts val="0"/>
                </a:spcBef>
                <a:spcAft>
                  <a:spcPts val="0"/>
                </a:spcAft>
                <a:buNone/>
              </a:pPr>
              <a:endParaRPr sz="1600" b="1"/>
            </a:p>
            <a:p>
              <a:pPr marL="0" lvl="0" indent="0" algn="l" rtl="0">
                <a:spcBef>
                  <a:spcPts val="0"/>
                </a:spcBef>
                <a:spcAft>
                  <a:spcPts val="0"/>
                </a:spcAft>
                <a:buNone/>
              </a:pPr>
              <a:endParaRPr sz="1100" b="1"/>
            </a:p>
            <a:p>
              <a:pPr marL="0" lvl="0" indent="0" algn="l" rtl="0">
                <a:spcBef>
                  <a:spcPts val="2100"/>
                </a:spcBef>
                <a:spcAft>
                  <a:spcPts val="2100"/>
                </a:spcAft>
                <a:buNone/>
              </a:pPr>
              <a:endParaRPr sz="1100" b="1"/>
            </a:p>
          </p:txBody>
        </p:sp>
        <p:sp>
          <p:nvSpPr>
            <p:cNvPr id="369" name="Google Shape;369;p28"/>
            <p:cNvSpPr/>
            <p:nvPr/>
          </p:nvSpPr>
          <p:spPr>
            <a:xfrm>
              <a:off x="6427830" y="1779064"/>
              <a:ext cx="198600" cy="198300"/>
            </a:xfrm>
            <a:prstGeom prst="ellipse">
              <a:avLst/>
            </a:prstGeom>
            <a:solidFill>
              <a:srgbClr val="701C7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0" name="Google Shape;370;p28"/>
            <p:cNvSpPr txBox="1"/>
            <p:nvPr/>
          </p:nvSpPr>
          <p:spPr>
            <a:xfrm>
              <a:off x="6402820" y="1722547"/>
              <a:ext cx="247500" cy="3129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2100"/>
                </a:spcAft>
                <a:buNone/>
              </a:pPr>
              <a:r>
                <a:rPr lang="en-IN" sz="1100">
                  <a:solidFill>
                    <a:srgbClr val="FFFFFF"/>
                  </a:solidFill>
                  <a:latin typeface="Roboto"/>
                  <a:ea typeface="Roboto"/>
                  <a:cs typeface="Roboto"/>
                  <a:sym typeface="Roboto"/>
                </a:rPr>
                <a:t>1</a:t>
              </a:r>
              <a:endParaRPr sz="1100">
                <a:solidFill>
                  <a:srgbClr val="FFFFFF"/>
                </a:solidFill>
                <a:latin typeface="Roboto"/>
                <a:ea typeface="Roboto"/>
                <a:cs typeface="Roboto"/>
                <a:sym typeface="Roboto"/>
              </a:endParaRPr>
            </a:p>
          </p:txBody>
        </p:sp>
      </p:grpSp>
      <p:grpSp>
        <p:nvGrpSpPr>
          <p:cNvPr id="371" name="Google Shape;371;p28"/>
          <p:cNvGrpSpPr/>
          <p:nvPr/>
        </p:nvGrpSpPr>
        <p:grpSpPr>
          <a:xfrm>
            <a:off x="4357267" y="1969899"/>
            <a:ext cx="4686298" cy="4335895"/>
            <a:chOff x="2991269" y="1153325"/>
            <a:chExt cx="3514811" cy="3252003"/>
          </a:xfrm>
        </p:grpSpPr>
        <p:sp>
          <p:nvSpPr>
            <p:cNvPr id="372" name="Google Shape;372;p28"/>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rgbClr val="D9D9D9"/>
            </a:solidFill>
            <a:ln>
              <a:noFill/>
            </a:ln>
          </p:spPr>
          <p:txBody>
            <a:bodyPr/>
            <a:lstStyle/>
            <a:p>
              <a:endParaRPr lang="en-US"/>
            </a:p>
          </p:txBody>
        </p:sp>
        <p:sp>
          <p:nvSpPr>
            <p:cNvPr id="373" name="Google Shape;373;p28"/>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561561"/>
            </a:solidFill>
            <a:ln>
              <a:noFill/>
            </a:ln>
          </p:spPr>
          <p:txBody>
            <a:bodyPr/>
            <a:lstStyle/>
            <a:p>
              <a:endParaRPr lang="en-US"/>
            </a:p>
          </p:txBody>
        </p:sp>
        <p:sp>
          <p:nvSpPr>
            <p:cNvPr id="374" name="Google Shape;374;p28"/>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9325A5"/>
            </a:solidFill>
            <a:ln>
              <a:noFill/>
            </a:ln>
          </p:spPr>
          <p:txBody>
            <a:bodyPr/>
            <a:lstStyle/>
            <a:p>
              <a:endParaRPr lang="en-US"/>
            </a:p>
          </p:txBody>
        </p:sp>
        <p:sp>
          <p:nvSpPr>
            <p:cNvPr id="375" name="Google Shape;375;p28"/>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rgbClr val="D9D9D9"/>
            </a:solidFill>
            <a:ln>
              <a:noFill/>
            </a:ln>
          </p:spPr>
          <p:txBody>
            <a:bodyPr/>
            <a:lstStyle/>
            <a:p>
              <a:endParaRPr lang="en-US"/>
            </a:p>
          </p:txBody>
        </p:sp>
        <p:sp>
          <p:nvSpPr>
            <p:cNvPr id="376" name="Google Shape;376;p28"/>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561561"/>
            </a:solidFill>
            <a:ln>
              <a:noFill/>
            </a:ln>
          </p:spPr>
          <p:txBody>
            <a:bodyPr/>
            <a:lstStyle/>
            <a:p>
              <a:endParaRPr lang="en-US"/>
            </a:p>
          </p:txBody>
        </p:sp>
        <p:sp>
          <p:nvSpPr>
            <p:cNvPr id="377" name="Google Shape;377;p28"/>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rgbClr val="771E86"/>
            </a:solidFill>
            <a:ln>
              <a:noFill/>
            </a:ln>
          </p:spPr>
          <p:txBody>
            <a:bodyPr/>
            <a:lstStyle/>
            <a:p>
              <a:endParaRPr lang="en-US"/>
            </a:p>
          </p:txBody>
        </p:sp>
        <p:sp>
          <p:nvSpPr>
            <p:cNvPr id="378" name="Google Shape;378;p28"/>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561561"/>
            </a:solidFill>
            <a:ln>
              <a:noFill/>
            </a:ln>
          </p:spPr>
          <p:txBody>
            <a:bodyPr/>
            <a:lstStyle/>
            <a:p>
              <a:endParaRPr lang="en-US"/>
            </a:p>
          </p:txBody>
        </p:sp>
        <p:sp>
          <p:nvSpPr>
            <p:cNvPr id="379" name="Google Shape;379;p28"/>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rgbClr val="701C7F"/>
            </a:solidFill>
            <a:ln>
              <a:noFill/>
            </a:ln>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3"/>
        <p:cNvGrpSpPr/>
        <p:nvPr/>
      </p:nvGrpSpPr>
      <p:grpSpPr>
        <a:xfrm>
          <a:off x="0" y="0"/>
          <a:ext cx="0" cy="0"/>
          <a:chOff x="0" y="0"/>
          <a:chExt cx="0" cy="0"/>
        </a:xfrm>
      </p:grpSpPr>
      <p:sp>
        <p:nvSpPr>
          <p:cNvPr id="384" name="Google Shape;384;p29"/>
          <p:cNvSpPr/>
          <p:nvPr/>
        </p:nvSpPr>
        <p:spPr>
          <a:xfrm>
            <a:off x="5796401" y="3378954"/>
            <a:ext cx="6394567" cy="3479046"/>
          </a:xfrm>
          <a:custGeom>
            <a:avLst/>
            <a:gdLst/>
            <a:ahLst/>
            <a:cxnLst/>
            <a:rect l="l" t="t" r="r" b="b"/>
            <a:pathLst>
              <a:path w="6394567" h="3479046" extrusionOk="0">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0">
                <a:schemeClr val="lt2"/>
              </a:gs>
              <a:gs pos="39000">
                <a:schemeClr val="lt2"/>
              </a:gs>
              <a:gs pos="100000">
                <a:srgbClr val="D693DB"/>
              </a:gs>
            </a:gsLst>
            <a:lin ang="1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5" name="Google Shape;385;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86" name="Google Shape;386;p29" descr="A closeup of a key and a keyhole"/>
          <p:cNvPicPr preferRelativeResize="0"/>
          <p:nvPr/>
        </p:nvPicPr>
        <p:blipFill rotWithShape="1">
          <a:blip r:embed="rId3">
            <a:alphaModFix/>
          </a:blip>
          <a:srcRect t="10334" b="5078"/>
          <a:stretch/>
        </p:blipFill>
        <p:spPr>
          <a:xfrm>
            <a:off x="20" y="1"/>
            <a:ext cx="12191979" cy="6857999"/>
          </a:xfrm>
          <a:prstGeom prst="rect">
            <a:avLst/>
          </a:prstGeom>
          <a:noFill/>
          <a:ln>
            <a:noFill/>
          </a:ln>
        </p:spPr>
      </p:pic>
      <p:sp>
        <p:nvSpPr>
          <p:cNvPr id="387" name="Google Shape;387;p29"/>
          <p:cNvSpPr/>
          <p:nvPr/>
        </p:nvSpPr>
        <p:spPr>
          <a:xfrm rot="10740000" flipH="1">
            <a:off x="-39511" y="-72076"/>
            <a:ext cx="8582352" cy="4875036"/>
          </a:xfrm>
          <a:custGeom>
            <a:avLst/>
            <a:gdLst/>
            <a:ahLst/>
            <a:cxnLst/>
            <a:rect l="l" t="t" r="r" b="b"/>
            <a:pathLst>
              <a:path w="8582352" h="4875036" extrusionOk="0">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0">
                <a:srgbClr val="E2E8E2">
                  <a:alpha val="80000"/>
                </a:srgbClr>
              </a:gs>
              <a:gs pos="22000">
                <a:srgbClr val="E2E8E2">
                  <a:alpha val="80000"/>
                </a:srgbClr>
              </a:gs>
              <a:gs pos="100000">
                <a:srgbClr val="D693DB">
                  <a:alpha val="85882"/>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8" name="Google Shape;388;p29"/>
          <p:cNvSpPr txBox="1">
            <a:spLocks noGrp="1"/>
          </p:cNvSpPr>
          <p:nvPr>
            <p:ph type="title"/>
          </p:nvPr>
        </p:nvSpPr>
        <p:spPr>
          <a:xfrm>
            <a:off x="950791" y="739101"/>
            <a:ext cx="4213437" cy="1772279"/>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600"/>
              <a:buFont typeface="Arial"/>
              <a:buNone/>
            </a:pPr>
            <a:r>
              <a:rPr lang="en-IN" sz="3600"/>
              <a:t>Exploratory Data Analysis (EDA)</a:t>
            </a:r>
            <a:endParaRPr/>
          </a:p>
        </p:txBody>
      </p:sp>
      <p:sp>
        <p:nvSpPr>
          <p:cNvPr id="389" name="Google Shape;389;p29"/>
          <p:cNvSpPr/>
          <p:nvPr/>
        </p:nvSpPr>
        <p:spPr>
          <a:xfrm rot="-60000" flipH="1">
            <a:off x="7888979" y="5020683"/>
            <a:ext cx="4324338" cy="1889417"/>
          </a:xfrm>
          <a:custGeom>
            <a:avLst/>
            <a:gdLst/>
            <a:ahLst/>
            <a:cxnLst/>
            <a:rect l="l" t="t" r="r" b="b"/>
            <a:pathLst>
              <a:path w="4324338" h="1889417" extrusionOk="0">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0">
                <a:srgbClr val="E2E8E2">
                  <a:alpha val="69803"/>
                </a:srgbClr>
              </a:gs>
              <a:gs pos="27000">
                <a:srgbClr val="E2E8E2">
                  <a:alpha val="69803"/>
                </a:srgbClr>
              </a:gs>
              <a:gs pos="100000">
                <a:srgbClr val="D693DB">
                  <a:alpha val="76862"/>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90" name="Google Shape;390;p29" descr="Indian Institute of Management Indore - Wikipedia"/>
          <p:cNvPicPr preferRelativeResize="0"/>
          <p:nvPr/>
        </p:nvPicPr>
        <p:blipFill rotWithShape="1">
          <a:blip r:embed="rId4">
            <a:alphaModFix/>
          </a:blip>
          <a:srcRect/>
          <a:stretch/>
        </p:blipFill>
        <p:spPr>
          <a:xfrm>
            <a:off x="88957" y="75842"/>
            <a:ext cx="411718" cy="663913"/>
          </a:xfrm>
          <a:prstGeom prst="rect">
            <a:avLst/>
          </a:prstGeom>
          <a:noFill/>
          <a:ln>
            <a:noFill/>
          </a:ln>
        </p:spPr>
      </p:pic>
      <p:pic>
        <p:nvPicPr>
          <p:cNvPr id="391" name="Google Shape;391;p29" descr="Logo&#10;&#10;Description automatically generated with medium confidence"/>
          <p:cNvPicPr preferRelativeResize="0"/>
          <p:nvPr/>
        </p:nvPicPr>
        <p:blipFill rotWithShape="1">
          <a:blip r:embed="rId5">
            <a:alphaModFix/>
          </a:blip>
          <a:srcRect/>
          <a:stretch/>
        </p:blipFill>
        <p:spPr>
          <a:xfrm>
            <a:off x="10689835" y="6353816"/>
            <a:ext cx="1057729" cy="504184"/>
          </a:xfrm>
          <a:prstGeom prst="rect">
            <a:avLst/>
          </a:prstGeom>
          <a:noFill/>
          <a:ln>
            <a:noFill/>
          </a:ln>
        </p:spPr>
      </p:pic>
      <p:sp>
        <p:nvSpPr>
          <p:cNvPr id="392" name="Google Shape;392;p29"/>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0"/>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Key Business Finding and Insight # 1 </a:t>
            </a:r>
            <a:endParaRPr/>
          </a:p>
        </p:txBody>
      </p:sp>
      <p:sp>
        <p:nvSpPr>
          <p:cNvPr id="398" name="Google Shape;398;p30"/>
          <p:cNvSpPr txBox="1">
            <a:spLocks noGrp="1"/>
          </p:cNvSpPr>
          <p:nvPr>
            <p:ph type="body" idx="1"/>
          </p:nvPr>
        </p:nvSpPr>
        <p:spPr>
          <a:xfrm>
            <a:off x="1066800" y="2057400"/>
            <a:ext cx="3705225" cy="36576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20000"/>
              </a:lnSpc>
              <a:spcBef>
                <a:spcPts val="0"/>
              </a:spcBef>
              <a:spcAft>
                <a:spcPts val="0"/>
              </a:spcAft>
              <a:buClr>
                <a:schemeClr val="dk1"/>
              </a:buClr>
              <a:buSzPct val="100000"/>
              <a:buNone/>
            </a:pPr>
            <a:r>
              <a:rPr lang="en-IN" b="1" u="sng"/>
              <a:t>Movies Release Trend YoY</a:t>
            </a:r>
            <a:endParaRPr/>
          </a:p>
          <a:p>
            <a:pPr marL="0" lvl="0" indent="0" algn="l" rtl="0">
              <a:lnSpc>
                <a:spcPct val="120000"/>
              </a:lnSpc>
              <a:spcBef>
                <a:spcPts val="1000"/>
              </a:spcBef>
              <a:spcAft>
                <a:spcPts val="0"/>
              </a:spcAft>
              <a:buClr>
                <a:schemeClr val="dk1"/>
              </a:buClr>
              <a:buSzPct val="100000"/>
              <a:buNone/>
            </a:pPr>
            <a:r>
              <a:rPr lang="en-IN"/>
              <a:t>Analysis of movies released YoY shows a trend, which increased continuously for decade from 1980 to 1990. From 1990 to 2000 there was a fluctuation in number of movies released , while from 2000 to 2010 there was almost similar number of movies released every year except in year 2007. Post 2010 also number of movies released every year were rangebound. Though towards end of decade a decline was observed.</a:t>
            </a:r>
            <a:endParaRPr/>
          </a:p>
          <a:p>
            <a:pPr marL="0" lvl="0" indent="0" algn="l" rtl="0">
              <a:lnSpc>
                <a:spcPct val="120000"/>
              </a:lnSpc>
              <a:spcBef>
                <a:spcPts val="1000"/>
              </a:spcBef>
              <a:spcAft>
                <a:spcPts val="0"/>
              </a:spcAft>
              <a:buClr>
                <a:schemeClr val="dk1"/>
              </a:buClr>
              <a:buSzPct val="100000"/>
              <a:buNone/>
            </a:pPr>
            <a:endParaRPr/>
          </a:p>
        </p:txBody>
      </p:sp>
      <p:pic>
        <p:nvPicPr>
          <p:cNvPr id="399" name="Google Shape;399;p30"/>
          <p:cNvPicPr preferRelativeResize="0"/>
          <p:nvPr/>
        </p:nvPicPr>
        <p:blipFill rotWithShape="1">
          <a:blip r:embed="rId3">
            <a:alphaModFix/>
          </a:blip>
          <a:srcRect/>
          <a:stretch/>
        </p:blipFill>
        <p:spPr>
          <a:xfrm>
            <a:off x="4894481" y="1368955"/>
            <a:ext cx="7297519" cy="43460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1"/>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Key Business Finding and Insight # 2 </a:t>
            </a:r>
            <a:endParaRPr/>
          </a:p>
        </p:txBody>
      </p:sp>
      <p:pic>
        <p:nvPicPr>
          <p:cNvPr id="405" name="Google Shape;405;p31"/>
          <p:cNvPicPr preferRelativeResize="0">
            <a:picLocks noGrp="1"/>
          </p:cNvPicPr>
          <p:nvPr>
            <p:ph type="pic" idx="2"/>
          </p:nvPr>
        </p:nvPicPr>
        <p:blipFill rotWithShape="1">
          <a:blip r:embed="rId3">
            <a:alphaModFix/>
          </a:blip>
          <a:srcRect l="-519" r="228"/>
          <a:stretch/>
        </p:blipFill>
        <p:spPr>
          <a:xfrm>
            <a:off x="4871533" y="1512277"/>
            <a:ext cx="6931259" cy="4202723"/>
          </a:xfrm>
          <a:prstGeom prst="rect">
            <a:avLst/>
          </a:prstGeom>
          <a:noFill/>
          <a:ln>
            <a:noFill/>
          </a:ln>
        </p:spPr>
      </p:pic>
      <p:sp>
        <p:nvSpPr>
          <p:cNvPr id="406" name="Google Shape;406;p31"/>
          <p:cNvSpPr txBox="1">
            <a:spLocks noGrp="1"/>
          </p:cNvSpPr>
          <p:nvPr>
            <p:ph type="body" idx="1"/>
          </p:nvPr>
        </p:nvSpPr>
        <p:spPr>
          <a:xfrm>
            <a:off x="1066800" y="2057400"/>
            <a:ext cx="3705225" cy="3657600"/>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Clr>
                <a:schemeClr val="dk1"/>
              </a:buClr>
              <a:buSzPts val="1600"/>
              <a:buFont typeface="Arial"/>
              <a:buChar char="•"/>
            </a:pPr>
            <a:r>
              <a:rPr lang="en-IN"/>
              <a:t>Over span of 30 years, average adjusted budget has increased manifold as compared to the adjusted gross. </a:t>
            </a:r>
            <a:endParaRPr/>
          </a:p>
          <a:p>
            <a:pPr marL="285750" lvl="0" indent="-184150" algn="l" rtl="0">
              <a:lnSpc>
                <a:spcPct val="120000"/>
              </a:lnSpc>
              <a:spcBef>
                <a:spcPts val="1000"/>
              </a:spcBef>
              <a:spcAft>
                <a:spcPts val="0"/>
              </a:spcAft>
              <a:buClr>
                <a:schemeClr val="dk1"/>
              </a:buClr>
              <a:buSzPts val="1600"/>
              <a:buFont typeface="Arial"/>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2"/>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Key Business Finding and Insight # 3 (a) </a:t>
            </a:r>
            <a:endParaRPr/>
          </a:p>
        </p:txBody>
      </p:sp>
      <p:sp>
        <p:nvSpPr>
          <p:cNvPr id="412" name="Google Shape;412;p32"/>
          <p:cNvSpPr txBox="1">
            <a:spLocks noGrp="1"/>
          </p:cNvSpPr>
          <p:nvPr>
            <p:ph type="body" idx="1"/>
          </p:nvPr>
        </p:nvSpPr>
        <p:spPr>
          <a:xfrm>
            <a:off x="1066800" y="2057400"/>
            <a:ext cx="3705225" cy="36576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1600"/>
              <a:buNone/>
            </a:pPr>
            <a:r>
              <a:rPr lang="en-IN" b="1" u="sng"/>
              <a:t>Movies Released by Genre</a:t>
            </a:r>
            <a:endParaRPr/>
          </a:p>
          <a:p>
            <a:pPr marL="0" lvl="0" indent="0" algn="l" rtl="0">
              <a:lnSpc>
                <a:spcPct val="120000"/>
              </a:lnSpc>
              <a:spcBef>
                <a:spcPts val="1000"/>
              </a:spcBef>
              <a:spcAft>
                <a:spcPts val="0"/>
              </a:spcAft>
              <a:buClr>
                <a:schemeClr val="dk1"/>
              </a:buClr>
              <a:buSzPts val="1600"/>
              <a:buNone/>
            </a:pPr>
            <a:r>
              <a:rPr lang="en-IN"/>
              <a:t>Analysis of movies by ‘genre’ shows Comedy, Action and Drama were the top three preferred genres, comprising of almost 75% released movies. Sci-Fi, Family and Romance were the genres which saw minimum number of releases.</a:t>
            </a:r>
            <a:endParaRPr/>
          </a:p>
          <a:p>
            <a:pPr marL="0" lvl="0" indent="0" algn="l" rtl="0">
              <a:lnSpc>
                <a:spcPct val="120000"/>
              </a:lnSpc>
              <a:spcBef>
                <a:spcPts val="1000"/>
              </a:spcBef>
              <a:spcAft>
                <a:spcPts val="0"/>
              </a:spcAft>
              <a:buClr>
                <a:schemeClr val="dk1"/>
              </a:buClr>
              <a:buSzPts val="1600"/>
              <a:buNone/>
            </a:pPr>
            <a:endParaRPr/>
          </a:p>
        </p:txBody>
      </p:sp>
      <p:pic>
        <p:nvPicPr>
          <p:cNvPr id="413" name="Google Shape;413;p32"/>
          <p:cNvPicPr preferRelativeResize="0"/>
          <p:nvPr/>
        </p:nvPicPr>
        <p:blipFill rotWithShape="1">
          <a:blip r:embed="rId3">
            <a:alphaModFix/>
          </a:blip>
          <a:srcRect/>
          <a:stretch/>
        </p:blipFill>
        <p:spPr>
          <a:xfrm>
            <a:off x="4981320" y="1796995"/>
            <a:ext cx="7004147" cy="41784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3"/>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Key Business Finding and Insight # 3 (b) </a:t>
            </a:r>
            <a:endParaRPr/>
          </a:p>
        </p:txBody>
      </p:sp>
      <p:sp>
        <p:nvSpPr>
          <p:cNvPr id="419" name="Google Shape;419;p33"/>
          <p:cNvSpPr txBox="1">
            <a:spLocks noGrp="1"/>
          </p:cNvSpPr>
          <p:nvPr>
            <p:ph type="body" idx="1"/>
          </p:nvPr>
        </p:nvSpPr>
        <p:spPr>
          <a:xfrm>
            <a:off x="1066800" y="2057400"/>
            <a:ext cx="3705225" cy="3657600"/>
          </a:xfrm>
          <a:prstGeom prst="rect">
            <a:avLst/>
          </a:prstGeom>
          <a:noFill/>
          <a:ln>
            <a:noFill/>
          </a:ln>
        </p:spPr>
        <p:txBody>
          <a:bodyPr spcFirstLastPara="1" wrap="square" lIns="91425" tIns="45700" rIns="91425" bIns="45700" anchor="t" anchorCtr="0">
            <a:normAutofit fontScale="92500" lnSpcReduction="20000"/>
          </a:bodyPr>
          <a:lstStyle/>
          <a:p>
            <a:pPr marL="285750" lvl="0" indent="-285750" algn="l" rtl="0">
              <a:lnSpc>
                <a:spcPct val="120000"/>
              </a:lnSpc>
              <a:spcBef>
                <a:spcPts val="0"/>
              </a:spcBef>
              <a:spcAft>
                <a:spcPts val="0"/>
              </a:spcAft>
              <a:buClr>
                <a:schemeClr val="dk1"/>
              </a:buClr>
              <a:buSzPct val="100000"/>
              <a:buFont typeface="Arial"/>
              <a:buChar char="•"/>
            </a:pPr>
            <a:r>
              <a:rPr lang="en-IN"/>
              <a:t>Action has replaced Comedy as the largest genre being produced.</a:t>
            </a:r>
            <a:endParaRPr/>
          </a:p>
          <a:p>
            <a:pPr marL="285750" lvl="0" indent="-285750" algn="l" rtl="0">
              <a:lnSpc>
                <a:spcPct val="120000"/>
              </a:lnSpc>
              <a:spcBef>
                <a:spcPts val="1000"/>
              </a:spcBef>
              <a:spcAft>
                <a:spcPts val="0"/>
              </a:spcAft>
              <a:buClr>
                <a:schemeClr val="dk1"/>
              </a:buClr>
              <a:buSzPct val="100000"/>
              <a:buFont typeface="Arial"/>
              <a:buChar char="•"/>
            </a:pPr>
            <a:r>
              <a:rPr lang="en-IN"/>
              <a:t>In the 2010s, the focus has shifted more towards bigger spectacle movies with Action +  Adventure + Fantasy + Thriller + Animation being close to 45% of the total no of movies being produced for Theatrical release. </a:t>
            </a:r>
            <a:endParaRPr/>
          </a:p>
          <a:p>
            <a:pPr marL="285750" lvl="0" indent="-285750" algn="l" rtl="0">
              <a:lnSpc>
                <a:spcPct val="120000"/>
              </a:lnSpc>
              <a:spcBef>
                <a:spcPts val="1000"/>
              </a:spcBef>
              <a:spcAft>
                <a:spcPts val="0"/>
              </a:spcAft>
              <a:buClr>
                <a:schemeClr val="dk1"/>
              </a:buClr>
              <a:buSzPct val="100000"/>
              <a:buFont typeface="Arial"/>
              <a:buChar char="•"/>
            </a:pPr>
            <a:r>
              <a:rPr lang="en-IN"/>
              <a:t>This could be due to more technology being made available and as a response to generating content which shows better in a theatrical release rather than as a streaming experience. </a:t>
            </a:r>
            <a:endParaRPr/>
          </a:p>
          <a:p>
            <a:pPr marL="285750" lvl="0" indent="-199390" algn="l" rtl="0">
              <a:lnSpc>
                <a:spcPct val="120000"/>
              </a:lnSpc>
              <a:spcBef>
                <a:spcPts val="1000"/>
              </a:spcBef>
              <a:spcAft>
                <a:spcPts val="0"/>
              </a:spcAft>
              <a:buClr>
                <a:schemeClr val="dk1"/>
              </a:buClr>
              <a:buSzPct val="100000"/>
              <a:buFont typeface="Arial"/>
              <a:buNone/>
            </a:pPr>
            <a:endParaRPr/>
          </a:p>
        </p:txBody>
      </p:sp>
      <p:pic>
        <p:nvPicPr>
          <p:cNvPr id="420" name="Google Shape;420;p33"/>
          <p:cNvPicPr preferRelativeResize="0">
            <a:picLocks noGrp="1"/>
          </p:cNvPicPr>
          <p:nvPr>
            <p:ph type="pic" idx="2"/>
          </p:nvPr>
        </p:nvPicPr>
        <p:blipFill rotWithShape="1">
          <a:blip r:embed="rId3">
            <a:alphaModFix/>
          </a:blip>
          <a:srcRect l="-326" r="-328"/>
          <a:stretch/>
        </p:blipFill>
        <p:spPr>
          <a:xfrm>
            <a:off x="4772025" y="1143000"/>
            <a:ext cx="7005711" cy="457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838200" y="98475"/>
            <a:ext cx="10515600" cy="71745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2800"/>
              <a:buFont typeface="Arial Narrow"/>
              <a:buNone/>
            </a:pPr>
            <a:r>
              <a:rPr lang="en-IN" sz="2800" dirty="0"/>
              <a:t>Agenda</a:t>
            </a:r>
            <a:endParaRPr dirty="0"/>
          </a:p>
        </p:txBody>
      </p:sp>
      <p:sp>
        <p:nvSpPr>
          <p:cNvPr id="122" name="Google Shape;122;p16"/>
          <p:cNvSpPr txBox="1"/>
          <p:nvPr/>
        </p:nvSpPr>
        <p:spPr>
          <a:xfrm>
            <a:off x="838200" y="984739"/>
            <a:ext cx="11119200" cy="4827900"/>
          </a:xfrm>
          <a:prstGeom prst="rect">
            <a:avLst/>
          </a:prstGeom>
          <a:noFill/>
          <a:ln>
            <a:noFill/>
          </a:ln>
        </p:spPr>
        <p:txBody>
          <a:bodyPr spcFirstLastPara="1" wrap="square" lIns="91425" tIns="45700" rIns="91425" bIns="45700" anchor="t" anchorCtr="0">
            <a:spAutoFit/>
          </a:bodyPr>
          <a:lstStyle/>
          <a:p>
            <a:pPr marL="633413" marR="0" lvl="0" indent="-652463" algn="l" rtl="0">
              <a:spcBef>
                <a:spcPts val="0"/>
              </a:spcBef>
              <a:spcAft>
                <a:spcPts val="0"/>
              </a:spcAft>
              <a:buClr>
                <a:schemeClr val="lt1"/>
              </a:buClr>
              <a:buSzPts val="1900"/>
              <a:buAutoNum type="romanUcPeriod"/>
            </a:pPr>
            <a:r>
              <a:rPr lang="en-IN" sz="1900" b="1" i="0" u="none" strike="noStrike" cap="none" dirty="0">
                <a:solidFill>
                  <a:schemeClr val="lt1"/>
                </a:solidFill>
              </a:rPr>
              <a:t>Business Problem and Objectives</a:t>
            </a:r>
            <a:endParaRPr sz="1700" dirty="0"/>
          </a:p>
          <a:p>
            <a:pPr marL="633413" marR="0" lvl="0" indent="-652463" algn="l" rtl="0">
              <a:spcBef>
                <a:spcPts val="1000"/>
              </a:spcBef>
              <a:spcAft>
                <a:spcPts val="0"/>
              </a:spcAft>
              <a:buClr>
                <a:schemeClr val="lt1"/>
              </a:buClr>
              <a:buSzPts val="1900"/>
              <a:buAutoNum type="romanUcPeriod"/>
            </a:pPr>
            <a:r>
              <a:rPr lang="en-IN" sz="1900" b="1" i="0" u="none" strike="noStrike" cap="none" dirty="0">
                <a:solidFill>
                  <a:schemeClr val="lt1"/>
                </a:solidFill>
              </a:rPr>
              <a:t>Executive Summary</a:t>
            </a:r>
            <a:endParaRPr sz="1700" dirty="0"/>
          </a:p>
          <a:p>
            <a:pPr marL="633413" marR="0" lvl="0" indent="-652463" algn="l" rtl="0">
              <a:spcBef>
                <a:spcPts val="1000"/>
              </a:spcBef>
              <a:spcAft>
                <a:spcPts val="0"/>
              </a:spcAft>
              <a:buClr>
                <a:schemeClr val="lt1"/>
              </a:buClr>
              <a:buSzPts val="1900"/>
              <a:buAutoNum type="romanUcPeriod"/>
            </a:pPr>
            <a:r>
              <a:rPr lang="en-IN" sz="1900" b="1" dirty="0">
                <a:solidFill>
                  <a:schemeClr val="lt1"/>
                </a:solidFill>
              </a:rPr>
              <a:t>Data Overview and Key Business Assumptions (if any)</a:t>
            </a:r>
            <a:endParaRPr sz="1700" dirty="0"/>
          </a:p>
          <a:p>
            <a:pPr marL="633413" marR="0" lvl="0" indent="-652463" algn="l" rtl="0">
              <a:spcBef>
                <a:spcPts val="1000"/>
              </a:spcBef>
              <a:spcAft>
                <a:spcPts val="0"/>
              </a:spcAft>
              <a:buClr>
                <a:schemeClr val="lt1"/>
              </a:buClr>
              <a:buSzPts val="1900"/>
              <a:buAutoNum type="romanUcPeriod"/>
            </a:pPr>
            <a:r>
              <a:rPr lang="en-IN" sz="1900" b="1" dirty="0">
                <a:solidFill>
                  <a:schemeClr val="lt1"/>
                </a:solidFill>
              </a:rPr>
              <a:t>Data Preparation and Pre-processing</a:t>
            </a:r>
            <a:endParaRPr sz="1700" dirty="0"/>
          </a:p>
          <a:p>
            <a:pPr marL="1082675" marR="0" lvl="1" indent="-300038" algn="l" rtl="0">
              <a:spcBef>
                <a:spcPts val="1000"/>
              </a:spcBef>
              <a:spcAft>
                <a:spcPts val="0"/>
              </a:spcAft>
              <a:buClr>
                <a:schemeClr val="lt1"/>
              </a:buClr>
              <a:buSzPts val="1500"/>
              <a:buChar char="−"/>
            </a:pPr>
            <a:r>
              <a:rPr lang="en-IN" sz="1500" b="1" i="0" u="none" strike="noStrike" cap="none" dirty="0">
                <a:solidFill>
                  <a:schemeClr val="lt1"/>
                </a:solidFill>
              </a:rPr>
              <a:t>Sanity checks, treatment and transformations for analytical dataset preparation</a:t>
            </a:r>
            <a:endParaRPr sz="1700" dirty="0"/>
          </a:p>
          <a:p>
            <a:pPr marL="633413" marR="0" lvl="0" indent="-652463" algn="l" rtl="0">
              <a:spcBef>
                <a:spcPts val="1000"/>
              </a:spcBef>
              <a:spcAft>
                <a:spcPts val="0"/>
              </a:spcAft>
              <a:buClr>
                <a:srgbClr val="FFFFFF"/>
              </a:buClr>
              <a:buSzPts val="1900"/>
              <a:buAutoNum type="romanUcPeriod"/>
            </a:pPr>
            <a:r>
              <a:rPr lang="en-IN" sz="1900" b="1" i="0" u="none" strike="noStrike" cap="none" dirty="0">
                <a:solidFill>
                  <a:srgbClr val="FFFFFF"/>
                </a:solidFill>
              </a:rPr>
              <a:t>Exploratory Data Analysis</a:t>
            </a:r>
            <a:endParaRPr sz="1700" dirty="0"/>
          </a:p>
          <a:p>
            <a:pPr marL="1082675" marR="0" lvl="1" indent="-300038" algn="l" rtl="0">
              <a:spcBef>
                <a:spcPts val="1000"/>
              </a:spcBef>
              <a:spcAft>
                <a:spcPts val="0"/>
              </a:spcAft>
              <a:buClr>
                <a:srgbClr val="FFFFFF"/>
              </a:buClr>
              <a:buSzPts val="1500"/>
              <a:buChar char="−"/>
            </a:pPr>
            <a:r>
              <a:rPr lang="en-IN" sz="1500" b="1" i="0" u="none" strike="noStrike" cap="none" dirty="0">
                <a:solidFill>
                  <a:srgbClr val="FFFFFF"/>
                </a:solidFill>
              </a:rPr>
              <a:t>Key Business Findings and Insights</a:t>
            </a:r>
            <a:endParaRPr sz="1700" dirty="0"/>
          </a:p>
          <a:p>
            <a:pPr marL="633413" marR="0" lvl="0" indent="-652463" algn="l" rtl="0">
              <a:spcBef>
                <a:spcPts val="1000"/>
              </a:spcBef>
              <a:spcAft>
                <a:spcPts val="0"/>
              </a:spcAft>
              <a:buClr>
                <a:srgbClr val="FFFFFF"/>
              </a:buClr>
              <a:buSzPts val="1900"/>
              <a:buAutoNum type="romanUcPeriod"/>
            </a:pPr>
            <a:r>
              <a:rPr lang="en-IN" sz="1900" b="1" i="0" u="none" strike="noStrike" cap="none" dirty="0">
                <a:solidFill>
                  <a:srgbClr val="FFFFFF"/>
                </a:solidFill>
              </a:rPr>
              <a:t>Model Development and Validations</a:t>
            </a:r>
            <a:endParaRPr sz="1700" dirty="0"/>
          </a:p>
          <a:p>
            <a:pPr marL="1082675" marR="0" lvl="1" indent="-300038" algn="l" rtl="0">
              <a:spcBef>
                <a:spcPts val="1000"/>
              </a:spcBef>
              <a:spcAft>
                <a:spcPts val="0"/>
              </a:spcAft>
              <a:buClr>
                <a:srgbClr val="FFFFFF"/>
              </a:buClr>
              <a:buSzPts val="1500"/>
              <a:buChar char="−"/>
            </a:pPr>
            <a:r>
              <a:rPr lang="en-IN" sz="1500" b="1" i="0" u="none" strike="noStrike" cap="none" dirty="0">
                <a:solidFill>
                  <a:srgbClr val="FFFFFF"/>
                </a:solidFill>
              </a:rPr>
              <a:t>Model comparisons on key scoring metrics and model finalization</a:t>
            </a:r>
            <a:endParaRPr sz="1700" dirty="0"/>
          </a:p>
          <a:p>
            <a:pPr marL="633413" marR="0" lvl="0" indent="-652463" algn="l" rtl="0">
              <a:spcBef>
                <a:spcPts val="1000"/>
              </a:spcBef>
              <a:spcAft>
                <a:spcPts val="0"/>
              </a:spcAft>
              <a:buClr>
                <a:srgbClr val="FFFFFF"/>
              </a:buClr>
              <a:buSzPts val="1900"/>
              <a:buAutoNum type="romanUcPeriod"/>
            </a:pPr>
            <a:r>
              <a:rPr lang="en-IN" sz="1900" b="1" i="0" u="none" strike="noStrike" cap="none" dirty="0">
                <a:solidFill>
                  <a:srgbClr val="FFFFFF"/>
                </a:solidFill>
              </a:rPr>
              <a:t>Business</a:t>
            </a:r>
            <a:r>
              <a:rPr lang="en-IN" sz="1900" b="1" dirty="0">
                <a:solidFill>
                  <a:srgbClr val="FFFFFF"/>
                </a:solidFill>
              </a:rPr>
              <a:t> Recommendations and Potential Business Impact</a:t>
            </a:r>
            <a:endParaRPr sz="1700" dirty="0"/>
          </a:p>
          <a:p>
            <a:pPr marL="633413" marR="0" lvl="0" indent="-652463" algn="l" rtl="0">
              <a:spcBef>
                <a:spcPts val="1000"/>
              </a:spcBef>
              <a:spcAft>
                <a:spcPts val="0"/>
              </a:spcAft>
              <a:buClr>
                <a:srgbClr val="FFFFFF"/>
              </a:buClr>
              <a:buSzPts val="1900"/>
              <a:buAutoNum type="romanUcPeriod"/>
            </a:pPr>
            <a:r>
              <a:rPr lang="en-IN" sz="1900" b="1" i="0" u="none" strike="noStrike" cap="none" dirty="0">
                <a:solidFill>
                  <a:srgbClr val="FFFFFF"/>
                </a:solidFill>
              </a:rPr>
              <a:t>Next Steps</a:t>
            </a:r>
            <a:endParaRPr sz="1700" dirty="0"/>
          </a:p>
          <a:p>
            <a:pPr marL="633413" marR="0" lvl="0" indent="-652463" algn="l" rtl="0">
              <a:spcBef>
                <a:spcPts val="1000"/>
              </a:spcBef>
              <a:spcAft>
                <a:spcPts val="0"/>
              </a:spcAft>
              <a:buClr>
                <a:srgbClr val="FFFFFF"/>
              </a:buClr>
              <a:buSzPts val="1900"/>
              <a:buAutoNum type="romanUcPeriod"/>
            </a:pPr>
            <a:r>
              <a:rPr lang="en-IN" sz="1900" b="1" dirty="0">
                <a:solidFill>
                  <a:srgbClr val="FFFFFF"/>
                </a:solidFill>
              </a:rPr>
              <a:t>Appendix</a:t>
            </a:r>
            <a:endParaRPr sz="2100" b="1" i="1" u="none" strike="noStrike" cap="none"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4"/>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Key Business Finding and Insight # 4(a)</a:t>
            </a:r>
            <a:endParaRPr/>
          </a:p>
        </p:txBody>
      </p:sp>
      <p:sp>
        <p:nvSpPr>
          <p:cNvPr id="426" name="Google Shape;426;p34"/>
          <p:cNvSpPr txBox="1">
            <a:spLocks noGrp="1"/>
          </p:cNvSpPr>
          <p:nvPr>
            <p:ph type="body" idx="1"/>
          </p:nvPr>
        </p:nvSpPr>
        <p:spPr>
          <a:xfrm>
            <a:off x="1066800" y="2057400"/>
            <a:ext cx="3705225" cy="3657600"/>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Clr>
                <a:schemeClr val="dk1"/>
              </a:buClr>
              <a:buSzPts val="1600"/>
              <a:buFont typeface="Arial"/>
              <a:buChar char="•"/>
            </a:pPr>
            <a:r>
              <a:rPr lang="en-IN"/>
              <a:t>Blockbusters have been increasing showing a trend towards bigger releases. </a:t>
            </a:r>
            <a:endParaRPr/>
          </a:p>
          <a:p>
            <a:pPr marL="285750" lvl="0" indent="-285750" algn="l" rtl="0">
              <a:lnSpc>
                <a:spcPct val="120000"/>
              </a:lnSpc>
              <a:spcBef>
                <a:spcPts val="1000"/>
              </a:spcBef>
              <a:spcAft>
                <a:spcPts val="0"/>
              </a:spcAft>
              <a:buClr>
                <a:schemeClr val="dk1"/>
              </a:buClr>
              <a:buSzPts val="1600"/>
              <a:buFont typeface="Arial"/>
              <a:buChar char="•"/>
            </a:pPr>
            <a:r>
              <a:rPr lang="en-IN"/>
              <a:t>This ties in with the shift in genres towards bigger spectacle movies for Theatrical releases and a shift towards superhero and sequalized content. </a:t>
            </a:r>
            <a:endParaRPr/>
          </a:p>
        </p:txBody>
      </p:sp>
      <p:pic>
        <p:nvPicPr>
          <p:cNvPr id="427" name="Google Shape;427;p34"/>
          <p:cNvPicPr preferRelativeResize="0">
            <a:picLocks noGrp="1"/>
          </p:cNvPicPr>
          <p:nvPr>
            <p:ph type="pic" idx="2"/>
          </p:nvPr>
        </p:nvPicPr>
        <p:blipFill rotWithShape="1">
          <a:blip r:embed="rId3">
            <a:alphaModFix/>
          </a:blip>
          <a:srcRect l="-338" r="-541"/>
          <a:stretch/>
        </p:blipFill>
        <p:spPr>
          <a:xfrm>
            <a:off x="4909050" y="1315329"/>
            <a:ext cx="6809338" cy="43996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Key Business Finding and Insight # 4(b)</a:t>
            </a:r>
            <a:endParaRPr/>
          </a:p>
        </p:txBody>
      </p:sp>
      <p:sp>
        <p:nvSpPr>
          <p:cNvPr id="433" name="Google Shape;433;p35"/>
          <p:cNvSpPr txBox="1">
            <a:spLocks noGrp="1"/>
          </p:cNvSpPr>
          <p:nvPr>
            <p:ph type="body" idx="1"/>
          </p:nvPr>
        </p:nvSpPr>
        <p:spPr>
          <a:xfrm>
            <a:off x="1066800" y="2057400"/>
            <a:ext cx="3705225" cy="3657600"/>
          </a:xfrm>
          <a:prstGeom prst="rect">
            <a:avLst/>
          </a:prstGeom>
          <a:noFill/>
          <a:ln>
            <a:noFill/>
          </a:ln>
        </p:spPr>
        <p:txBody>
          <a:bodyPr spcFirstLastPara="1" wrap="square" lIns="91425" tIns="45700" rIns="91425" bIns="45700" anchor="t" anchorCtr="0">
            <a:normAutofit/>
          </a:bodyPr>
          <a:lstStyle/>
          <a:p>
            <a:pPr marL="285750" lvl="0" indent="-285750" algn="l" rtl="0">
              <a:lnSpc>
                <a:spcPct val="120000"/>
              </a:lnSpc>
              <a:spcBef>
                <a:spcPts val="0"/>
              </a:spcBef>
              <a:spcAft>
                <a:spcPts val="0"/>
              </a:spcAft>
              <a:buClr>
                <a:schemeClr val="dk1"/>
              </a:buClr>
              <a:buSzPts val="1600"/>
              <a:buFont typeface="Arial"/>
              <a:buChar char="•"/>
            </a:pPr>
            <a:r>
              <a:rPr lang="en-IN"/>
              <a:t>Action + Adventure + Animation makes up over 40% of the Blockbuster movies in decade of 2010. </a:t>
            </a:r>
            <a:endParaRPr/>
          </a:p>
        </p:txBody>
      </p:sp>
      <p:pic>
        <p:nvPicPr>
          <p:cNvPr id="434" name="Google Shape;434;p35" descr="Output image"/>
          <p:cNvPicPr preferRelativeResize="0">
            <a:picLocks noGrp="1"/>
          </p:cNvPicPr>
          <p:nvPr>
            <p:ph type="pic" idx="2"/>
          </p:nvPr>
        </p:nvPicPr>
        <p:blipFill rotWithShape="1">
          <a:blip r:embed="rId3">
            <a:alphaModFix/>
          </a:blip>
          <a:srcRect l="-1134" r="-732"/>
          <a:stretch/>
        </p:blipFill>
        <p:spPr>
          <a:xfrm>
            <a:off x="4881446" y="1466557"/>
            <a:ext cx="6822874" cy="43996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6"/>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Key Business Finding and Insight # 5</a:t>
            </a:r>
            <a:endParaRPr/>
          </a:p>
        </p:txBody>
      </p:sp>
      <p:sp>
        <p:nvSpPr>
          <p:cNvPr id="440" name="Google Shape;440;p36"/>
          <p:cNvSpPr txBox="1">
            <a:spLocks noGrp="1"/>
          </p:cNvSpPr>
          <p:nvPr>
            <p:ph type="body" idx="1"/>
          </p:nvPr>
        </p:nvSpPr>
        <p:spPr>
          <a:xfrm>
            <a:off x="1066799" y="2272553"/>
            <a:ext cx="3705225" cy="36576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1600"/>
              <a:buNone/>
            </a:pPr>
            <a:r>
              <a:rPr lang="en-IN" b="1" u="sng" dirty="0"/>
              <a:t>Correlation Matrix</a:t>
            </a:r>
            <a:endParaRPr dirty="0"/>
          </a:p>
          <a:p>
            <a:pPr marL="0" lvl="0" indent="0" algn="l" rtl="0">
              <a:lnSpc>
                <a:spcPct val="120000"/>
              </a:lnSpc>
              <a:spcBef>
                <a:spcPts val="1000"/>
              </a:spcBef>
              <a:spcAft>
                <a:spcPts val="0"/>
              </a:spcAft>
              <a:buClr>
                <a:schemeClr val="dk1"/>
              </a:buClr>
              <a:buSzPts val="1600"/>
              <a:buNone/>
            </a:pPr>
            <a:r>
              <a:rPr lang="en-IN" dirty="0"/>
              <a:t>Strong correlation between “gross” and “budget”. Along with that “votes” and “gross” also seem to have some positive correlation.</a:t>
            </a:r>
          </a:p>
          <a:p>
            <a:pPr marL="0" lvl="0" indent="0" algn="l" rtl="0">
              <a:lnSpc>
                <a:spcPct val="120000"/>
              </a:lnSpc>
              <a:spcBef>
                <a:spcPts val="1000"/>
              </a:spcBef>
              <a:spcAft>
                <a:spcPts val="0"/>
              </a:spcAft>
              <a:buClr>
                <a:schemeClr val="dk1"/>
              </a:buClr>
              <a:buSzPts val="1600"/>
              <a:buNone/>
            </a:pPr>
            <a:endParaRPr lang="en-IN" dirty="0"/>
          </a:p>
          <a:p>
            <a:pPr marL="0" lvl="0" indent="0" algn="l" rtl="0">
              <a:lnSpc>
                <a:spcPct val="120000"/>
              </a:lnSpc>
              <a:spcBef>
                <a:spcPts val="1000"/>
              </a:spcBef>
              <a:spcAft>
                <a:spcPts val="0"/>
              </a:spcAft>
              <a:buClr>
                <a:schemeClr val="dk1"/>
              </a:buClr>
              <a:buSzPts val="1600"/>
              <a:buNone/>
            </a:pPr>
            <a:r>
              <a:rPr lang="en-IN" dirty="0"/>
              <a:t>“Population” and “Released Year” also have strong positive correlation.</a:t>
            </a:r>
          </a:p>
          <a:p>
            <a:pPr marL="0" lvl="0" indent="0" algn="l" rtl="0">
              <a:lnSpc>
                <a:spcPct val="120000"/>
              </a:lnSpc>
              <a:spcBef>
                <a:spcPts val="1000"/>
              </a:spcBef>
              <a:spcAft>
                <a:spcPts val="0"/>
              </a:spcAft>
              <a:buClr>
                <a:schemeClr val="dk1"/>
              </a:buClr>
              <a:buSzPts val="1600"/>
              <a:buNone/>
            </a:pPr>
            <a:endParaRPr dirty="0"/>
          </a:p>
        </p:txBody>
      </p:sp>
      <p:pic>
        <p:nvPicPr>
          <p:cNvPr id="441" name="Google Shape;441;p36"/>
          <p:cNvPicPr preferRelativeResize="0"/>
          <p:nvPr/>
        </p:nvPicPr>
        <p:blipFill rotWithShape="1">
          <a:blip r:embed="rId3">
            <a:alphaModFix/>
          </a:blip>
          <a:srcRect/>
          <a:stretch/>
        </p:blipFill>
        <p:spPr>
          <a:xfrm>
            <a:off x="4772025" y="331694"/>
            <a:ext cx="7559675"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37"/>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Key Business Finding and Insight # 6</a:t>
            </a:r>
            <a:endParaRPr/>
          </a:p>
        </p:txBody>
      </p:sp>
      <p:sp>
        <p:nvSpPr>
          <p:cNvPr id="447" name="Google Shape;447;p37"/>
          <p:cNvSpPr txBox="1">
            <a:spLocks noGrp="1"/>
          </p:cNvSpPr>
          <p:nvPr>
            <p:ph type="body" idx="1"/>
          </p:nvPr>
        </p:nvSpPr>
        <p:spPr>
          <a:xfrm>
            <a:off x="1066799" y="2272553"/>
            <a:ext cx="3705225" cy="36576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1600"/>
              <a:buNone/>
            </a:pPr>
            <a:r>
              <a:rPr lang="en-IN" b="1" u="sng"/>
              <a:t>Genre-wise Steady Performers</a:t>
            </a:r>
            <a:endParaRPr/>
          </a:p>
          <a:p>
            <a:pPr marL="0" lvl="0" indent="0" algn="l" rtl="0">
              <a:lnSpc>
                <a:spcPct val="120000"/>
              </a:lnSpc>
              <a:spcBef>
                <a:spcPts val="1000"/>
              </a:spcBef>
              <a:spcAft>
                <a:spcPts val="0"/>
              </a:spcAft>
              <a:buClr>
                <a:schemeClr val="dk1"/>
              </a:buClr>
              <a:buSzPts val="1600"/>
              <a:buNone/>
            </a:pPr>
            <a:r>
              <a:rPr lang="en-IN"/>
              <a:t>Genre-wise the Steady Performers are Animation + Family + Mystery with a larger box plot spanning higher gross revenues and lesser outliers. </a:t>
            </a:r>
            <a:endParaRPr/>
          </a:p>
          <a:p>
            <a:pPr marL="0" lvl="0" indent="0" algn="l" rtl="0">
              <a:lnSpc>
                <a:spcPct val="120000"/>
              </a:lnSpc>
              <a:spcBef>
                <a:spcPts val="1000"/>
              </a:spcBef>
              <a:spcAft>
                <a:spcPts val="0"/>
              </a:spcAft>
              <a:buClr>
                <a:schemeClr val="dk1"/>
              </a:buClr>
              <a:buSzPts val="1600"/>
              <a:buNone/>
            </a:pPr>
            <a:endParaRPr/>
          </a:p>
        </p:txBody>
      </p:sp>
      <p:pic>
        <p:nvPicPr>
          <p:cNvPr id="448" name="Google Shape;448;p37"/>
          <p:cNvPicPr preferRelativeResize="0"/>
          <p:nvPr/>
        </p:nvPicPr>
        <p:blipFill rotWithShape="1">
          <a:blip r:embed="rId3">
            <a:alphaModFix/>
          </a:blip>
          <a:srcRect/>
          <a:stretch/>
        </p:blipFill>
        <p:spPr>
          <a:xfrm>
            <a:off x="4772024" y="1600200"/>
            <a:ext cx="7131894" cy="3657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38" descr="A group of blue and white graphs&#10;&#10;Description automatically generated with medium confidence"/>
          <p:cNvPicPr preferRelativeResize="0"/>
          <p:nvPr/>
        </p:nvPicPr>
        <p:blipFill rotWithShape="1">
          <a:blip r:embed="rId3">
            <a:alphaModFix/>
          </a:blip>
          <a:srcRect l="6596" b="88908"/>
          <a:stretch/>
        </p:blipFill>
        <p:spPr>
          <a:xfrm>
            <a:off x="4772024" y="3800085"/>
            <a:ext cx="7136668" cy="2130068"/>
          </a:xfrm>
          <a:prstGeom prst="rect">
            <a:avLst/>
          </a:prstGeom>
          <a:noFill/>
          <a:ln>
            <a:noFill/>
          </a:ln>
        </p:spPr>
      </p:pic>
      <p:sp>
        <p:nvSpPr>
          <p:cNvPr id="454" name="Google Shape;454;p38"/>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Key Business Finding and Insight # 7</a:t>
            </a:r>
            <a:endParaRPr/>
          </a:p>
        </p:txBody>
      </p:sp>
      <p:sp>
        <p:nvSpPr>
          <p:cNvPr id="455" name="Google Shape;455;p38"/>
          <p:cNvSpPr txBox="1">
            <a:spLocks noGrp="1"/>
          </p:cNvSpPr>
          <p:nvPr>
            <p:ph type="body" idx="1"/>
          </p:nvPr>
        </p:nvSpPr>
        <p:spPr>
          <a:xfrm>
            <a:off x="1066799" y="2272553"/>
            <a:ext cx="3705225" cy="3657600"/>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dk1"/>
              </a:buClr>
              <a:buSzPts val="1600"/>
              <a:buNone/>
            </a:pPr>
            <a:r>
              <a:rPr lang="en-IN" b="1" u="sng" dirty="0"/>
              <a:t>Personalized Company Analysis</a:t>
            </a:r>
            <a:endParaRPr dirty="0"/>
          </a:p>
          <a:p>
            <a:pPr marL="285750" lvl="0" indent="-285750" algn="l" rtl="0">
              <a:lnSpc>
                <a:spcPct val="120000"/>
              </a:lnSpc>
              <a:spcBef>
                <a:spcPts val="1000"/>
              </a:spcBef>
              <a:spcAft>
                <a:spcPts val="0"/>
              </a:spcAft>
              <a:buClr>
                <a:schemeClr val="dk1"/>
              </a:buClr>
              <a:buSzPts val="1600"/>
              <a:buFont typeface="Arial"/>
              <a:buChar char="•"/>
            </a:pPr>
            <a:r>
              <a:rPr lang="en-IN" dirty="0"/>
              <a:t>For Touchstone Pictures</a:t>
            </a:r>
            <a:endParaRPr dirty="0"/>
          </a:p>
          <a:p>
            <a:pPr marL="285750" lvl="0" indent="-285750" algn="l" rtl="0">
              <a:lnSpc>
                <a:spcPct val="120000"/>
              </a:lnSpc>
              <a:spcBef>
                <a:spcPts val="1000"/>
              </a:spcBef>
              <a:spcAft>
                <a:spcPts val="0"/>
              </a:spcAft>
              <a:buClr>
                <a:schemeClr val="dk1"/>
              </a:buClr>
              <a:buSzPts val="1600"/>
              <a:buFont typeface="Arial"/>
              <a:buChar char="•"/>
            </a:pPr>
            <a:r>
              <a:rPr lang="en-IN" dirty="0"/>
              <a:t>We see a heavy reliance on Comedy + Action + Drama</a:t>
            </a:r>
          </a:p>
          <a:p>
            <a:pPr marL="285750" lvl="0" indent="-285750" algn="l" rtl="0">
              <a:lnSpc>
                <a:spcPct val="120000"/>
              </a:lnSpc>
              <a:spcBef>
                <a:spcPts val="1000"/>
              </a:spcBef>
              <a:spcAft>
                <a:spcPts val="0"/>
              </a:spcAft>
              <a:buClr>
                <a:schemeClr val="dk1"/>
              </a:buClr>
              <a:buSzPts val="1600"/>
              <a:buFont typeface="Arial"/>
              <a:buChar char="•"/>
            </a:pPr>
            <a:r>
              <a:rPr lang="en-IN" dirty="0"/>
              <a:t>Their Genre Portfolio can be made less risky by diversifying into Animation + Family + Horror</a:t>
            </a:r>
            <a:endParaRPr dirty="0"/>
          </a:p>
          <a:p>
            <a:pPr marL="0" lvl="0" indent="0" algn="l" rtl="0">
              <a:lnSpc>
                <a:spcPct val="120000"/>
              </a:lnSpc>
              <a:spcBef>
                <a:spcPts val="1000"/>
              </a:spcBef>
              <a:spcAft>
                <a:spcPts val="0"/>
              </a:spcAft>
              <a:buClr>
                <a:schemeClr val="dk1"/>
              </a:buClr>
              <a:buSzPts val="1600"/>
              <a:buNone/>
            </a:pPr>
            <a:endParaRPr dirty="0"/>
          </a:p>
        </p:txBody>
      </p:sp>
      <p:pic>
        <p:nvPicPr>
          <p:cNvPr id="456" name="Google Shape;456;p38" descr="A group of blue and white graphs&#10;&#10;Description automatically generated with medium confidence"/>
          <p:cNvPicPr preferRelativeResize="0"/>
          <p:nvPr/>
        </p:nvPicPr>
        <p:blipFill rotWithShape="1">
          <a:blip r:embed="rId3">
            <a:alphaModFix/>
          </a:blip>
          <a:srcRect l="8374" t="66919" r="68231" b="23581"/>
          <a:stretch/>
        </p:blipFill>
        <p:spPr>
          <a:xfrm>
            <a:off x="6661633" y="757256"/>
            <a:ext cx="2728519" cy="2784541"/>
          </a:xfrm>
          <a:prstGeom prst="rect">
            <a:avLst/>
          </a:prstGeom>
          <a:noFill/>
          <a:ln>
            <a:noFill/>
          </a:ln>
        </p:spPr>
      </p:pic>
      <p:sp>
        <p:nvSpPr>
          <p:cNvPr id="457" name="Google Shape;457;p38"/>
          <p:cNvSpPr txBox="1"/>
          <p:nvPr/>
        </p:nvSpPr>
        <p:spPr>
          <a:xfrm>
            <a:off x="6530859" y="317315"/>
            <a:ext cx="2990069" cy="388760"/>
          </a:xfrm>
          <a:prstGeom prst="rect">
            <a:avLst/>
          </a:prstGeom>
          <a:noFill/>
          <a:ln>
            <a:noFill/>
          </a:ln>
        </p:spPr>
        <p:txBody>
          <a:bodyPr spcFirstLastPara="1" wrap="square" lIns="91425" tIns="45700" rIns="91425" bIns="45700" anchor="t" anchorCtr="0">
            <a:normAutofit/>
          </a:bodyPr>
          <a:lstStyle/>
          <a:p>
            <a:pPr marL="0" marR="0" lvl="0" indent="0" algn="ctr" rtl="0">
              <a:lnSpc>
                <a:spcPct val="120000"/>
              </a:lnSpc>
              <a:spcBef>
                <a:spcPts val="0"/>
              </a:spcBef>
              <a:spcAft>
                <a:spcPts val="0"/>
              </a:spcAft>
              <a:buClr>
                <a:schemeClr val="dk1"/>
              </a:buClr>
              <a:buSzPts val="1600"/>
              <a:buFont typeface="Arial"/>
              <a:buNone/>
            </a:pPr>
            <a:r>
              <a:rPr lang="en-IN" sz="1600" b="1" u="sng">
                <a:solidFill>
                  <a:schemeClr val="dk1"/>
                </a:solidFill>
                <a:latin typeface="Arial"/>
                <a:ea typeface="Arial"/>
                <a:cs typeface="Arial"/>
                <a:sym typeface="Arial"/>
              </a:rPr>
              <a:t>E.g. Touchstone Pictures</a:t>
            </a:r>
            <a:endParaRPr/>
          </a:p>
          <a:p>
            <a:pPr marL="0" marR="0" lvl="0" indent="0" algn="l" rtl="0">
              <a:lnSpc>
                <a:spcPct val="120000"/>
              </a:lnSpc>
              <a:spcBef>
                <a:spcPts val="1000"/>
              </a:spcBef>
              <a:spcAft>
                <a:spcPts val="0"/>
              </a:spcAft>
              <a:buClr>
                <a:schemeClr val="dk1"/>
              </a:buClr>
              <a:buSzPts val="1600"/>
              <a:buFont typeface="Arial"/>
              <a:buNone/>
            </a:pPr>
            <a:endParaRPr sz="16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1"/>
        <p:cNvGrpSpPr/>
        <p:nvPr/>
      </p:nvGrpSpPr>
      <p:grpSpPr>
        <a:xfrm>
          <a:off x="0" y="0"/>
          <a:ext cx="0" cy="0"/>
          <a:chOff x="0" y="0"/>
          <a:chExt cx="0" cy="0"/>
        </a:xfrm>
      </p:grpSpPr>
      <p:sp>
        <p:nvSpPr>
          <p:cNvPr id="462" name="Google Shape;462;p39"/>
          <p:cNvSpPr txBox="1">
            <a:spLocks noGrp="1"/>
          </p:cNvSpPr>
          <p:nvPr>
            <p:ph type="title"/>
          </p:nvPr>
        </p:nvSpPr>
        <p:spPr>
          <a:xfrm>
            <a:off x="1066800" y="1454701"/>
            <a:ext cx="5029200" cy="3948600"/>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600"/>
              <a:buFont typeface="Arial"/>
              <a:buNone/>
            </a:pPr>
            <a:r>
              <a:rPr lang="en-IN" sz="3600" dirty="0"/>
              <a:t>Model Development and Validations</a:t>
            </a:r>
            <a:endParaRPr sz="3600" dirty="0"/>
          </a:p>
          <a:p>
            <a:pPr marL="0" lvl="0" indent="0" algn="l" rtl="0">
              <a:lnSpc>
                <a:spcPct val="100000"/>
              </a:lnSpc>
              <a:spcBef>
                <a:spcPts val="0"/>
              </a:spcBef>
              <a:spcAft>
                <a:spcPts val="0"/>
              </a:spcAft>
              <a:buClr>
                <a:schemeClr val="dk1"/>
              </a:buClr>
              <a:buSzPts val="3600"/>
              <a:buFont typeface="Arial"/>
              <a:buNone/>
            </a:pPr>
            <a:endParaRPr sz="3600" dirty="0"/>
          </a:p>
          <a:p>
            <a:pPr marL="457200" lvl="0" indent="-406400" algn="l" rtl="0">
              <a:lnSpc>
                <a:spcPct val="100000"/>
              </a:lnSpc>
              <a:spcBef>
                <a:spcPts val="0"/>
              </a:spcBef>
              <a:spcAft>
                <a:spcPts val="0"/>
              </a:spcAft>
              <a:buClr>
                <a:schemeClr val="accent1"/>
              </a:buClr>
              <a:buSzPts val="2800"/>
              <a:buChar char="●"/>
            </a:pPr>
            <a:r>
              <a:rPr lang="en-IN" sz="2800" dirty="0"/>
              <a:t>Gross Revenue Prediction Model</a:t>
            </a:r>
            <a:endParaRPr sz="2800" dirty="0"/>
          </a:p>
          <a:p>
            <a:pPr marL="457200" lvl="0" indent="-406400" algn="l" rtl="0">
              <a:lnSpc>
                <a:spcPct val="100000"/>
              </a:lnSpc>
              <a:spcBef>
                <a:spcPts val="0"/>
              </a:spcBef>
              <a:spcAft>
                <a:spcPts val="0"/>
              </a:spcAft>
              <a:buClr>
                <a:schemeClr val="accent1"/>
              </a:buClr>
              <a:buSzPts val="2800"/>
              <a:buChar char="●"/>
            </a:pPr>
            <a:r>
              <a:rPr lang="en-IN" sz="2800" dirty="0"/>
              <a:t>Risk Rating Tool For Historical Movies</a:t>
            </a:r>
            <a:endParaRPr sz="2800" dirty="0"/>
          </a:p>
        </p:txBody>
      </p:sp>
      <p:pic>
        <p:nvPicPr>
          <p:cNvPr id="463" name="Google Shape;463;p39" descr="Checkmark"/>
          <p:cNvPicPr preferRelativeResize="0"/>
          <p:nvPr/>
        </p:nvPicPr>
        <p:blipFill rotWithShape="1">
          <a:blip r:embed="rId3">
            <a:alphaModFix/>
          </a:blip>
          <a:srcRect/>
          <a:stretch/>
        </p:blipFill>
        <p:spPr>
          <a:xfrm>
            <a:off x="7028597" y="1418797"/>
            <a:ext cx="4020404" cy="4020404"/>
          </a:xfrm>
          <a:prstGeom prst="rect">
            <a:avLst/>
          </a:prstGeom>
          <a:noFill/>
          <a:ln>
            <a:noFill/>
          </a:ln>
        </p:spPr>
      </p:pic>
      <p:sp>
        <p:nvSpPr>
          <p:cNvPr id="464" name="Google Shape;464;p39"/>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465" name="Google Shape;465;p39" descr="Indian Institute of Management Indore - Wikipedia"/>
          <p:cNvPicPr preferRelativeResize="0"/>
          <p:nvPr/>
        </p:nvPicPr>
        <p:blipFill rotWithShape="1">
          <a:blip r:embed="rId4">
            <a:alphaModFix/>
          </a:blip>
          <a:srcRect/>
          <a:stretch/>
        </p:blipFill>
        <p:spPr>
          <a:xfrm>
            <a:off x="88957" y="75842"/>
            <a:ext cx="411718" cy="66391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0"/>
          <p:cNvSpPr txBox="1">
            <a:spLocks noGrp="1"/>
          </p:cNvSpPr>
          <p:nvPr>
            <p:ph type="title"/>
          </p:nvPr>
        </p:nvSpPr>
        <p:spPr>
          <a:xfrm>
            <a:off x="1066801" y="1291771"/>
            <a:ext cx="5029200" cy="248410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3600"/>
              <a:buFont typeface="Arial"/>
              <a:buNone/>
            </a:pPr>
            <a:r>
              <a:rPr lang="en-IN" sz="3600" dirty="0"/>
              <a:t>Gross Revenue Prediction Model</a:t>
            </a:r>
            <a:endParaRPr sz="3600" dirty="0"/>
          </a:p>
        </p:txBody>
      </p:sp>
      <p:pic>
        <p:nvPicPr>
          <p:cNvPr id="471" name="Google Shape;471;p40" descr="Checkmark"/>
          <p:cNvPicPr preferRelativeResize="0"/>
          <p:nvPr/>
        </p:nvPicPr>
        <p:blipFill rotWithShape="1">
          <a:blip r:embed="rId3">
            <a:alphaModFix/>
          </a:blip>
          <a:srcRect/>
          <a:stretch/>
        </p:blipFill>
        <p:spPr>
          <a:xfrm>
            <a:off x="7028597" y="1418797"/>
            <a:ext cx="4020404" cy="4020404"/>
          </a:xfrm>
          <a:prstGeom prst="rect">
            <a:avLst/>
          </a:prstGeom>
          <a:noFill/>
          <a:ln>
            <a:noFill/>
          </a:ln>
        </p:spPr>
      </p:pic>
      <p:sp>
        <p:nvSpPr>
          <p:cNvPr id="472" name="Google Shape;472;p40"/>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473" name="Google Shape;473;p40" descr="Indian Institute of Management Indore - Wikipedia"/>
          <p:cNvPicPr preferRelativeResize="0"/>
          <p:nvPr/>
        </p:nvPicPr>
        <p:blipFill rotWithShape="1">
          <a:blip r:embed="rId4">
            <a:alphaModFix/>
          </a:blip>
          <a:srcRect/>
          <a:stretch/>
        </p:blipFill>
        <p:spPr>
          <a:xfrm>
            <a:off x="88957" y="75842"/>
            <a:ext cx="411718" cy="6639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1"/>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dirty="0"/>
              <a:t>Predicting Gross Revenue</a:t>
            </a:r>
            <a:endParaRPr dirty="0"/>
          </a:p>
        </p:txBody>
      </p:sp>
      <p:grpSp>
        <p:nvGrpSpPr>
          <p:cNvPr id="479" name="Google Shape;479;p41"/>
          <p:cNvGrpSpPr/>
          <p:nvPr/>
        </p:nvGrpSpPr>
        <p:grpSpPr>
          <a:xfrm>
            <a:off x="597624" y="4669177"/>
            <a:ext cx="5192461" cy="929104"/>
            <a:chOff x="597624" y="3960965"/>
            <a:chExt cx="5192461" cy="929104"/>
          </a:xfrm>
        </p:grpSpPr>
        <p:grpSp>
          <p:nvGrpSpPr>
            <p:cNvPr id="480" name="Google Shape;480;p41"/>
            <p:cNvGrpSpPr/>
            <p:nvPr/>
          </p:nvGrpSpPr>
          <p:grpSpPr>
            <a:xfrm>
              <a:off x="597624" y="3960965"/>
              <a:ext cx="5192461" cy="929104"/>
              <a:chOff x="1754075" y="2679217"/>
              <a:chExt cx="5192461" cy="929104"/>
            </a:xfrm>
          </p:grpSpPr>
          <p:sp>
            <p:nvSpPr>
              <p:cNvPr id="481" name="Google Shape;481;p41"/>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482" name="Google Shape;482;p41"/>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483" name="Google Shape;483;p41"/>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484" name="Google Shape;484;p41"/>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485" name="Google Shape;485;p41"/>
              <p:cNvGrpSpPr/>
              <p:nvPr/>
            </p:nvGrpSpPr>
            <p:grpSpPr>
              <a:xfrm>
                <a:off x="3015263" y="2820175"/>
                <a:ext cx="3210900" cy="636350"/>
                <a:chOff x="5222700" y="3658300"/>
                <a:chExt cx="3210900" cy="636350"/>
              </a:xfrm>
            </p:grpSpPr>
            <p:sp>
              <p:nvSpPr>
                <p:cNvPr id="486" name="Google Shape;486;p41"/>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487" name="Google Shape;487;p41"/>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488" name="Google Shape;488;p41"/>
            <p:cNvGrpSpPr/>
            <p:nvPr/>
          </p:nvGrpSpPr>
          <p:grpSpPr>
            <a:xfrm>
              <a:off x="5269478" y="4262653"/>
              <a:ext cx="356626" cy="349852"/>
              <a:chOff x="-1183550" y="3586525"/>
              <a:chExt cx="296175" cy="290550"/>
            </a:xfrm>
          </p:grpSpPr>
          <p:sp>
            <p:nvSpPr>
              <p:cNvPr id="489" name="Google Shape;489;p4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490" name="Google Shape;490;p4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491" name="Google Shape;491;p4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492" name="Google Shape;492;p4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493" name="Google Shape;493;p4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494" name="Google Shape;494;p4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495" name="Google Shape;495;p4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496" name="Google Shape;496;p4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497" name="Google Shape;497;p4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498" name="Google Shape;498;p41"/>
          <p:cNvGrpSpPr/>
          <p:nvPr/>
        </p:nvGrpSpPr>
        <p:grpSpPr>
          <a:xfrm>
            <a:off x="597624" y="2273671"/>
            <a:ext cx="5192461" cy="928819"/>
            <a:chOff x="597624" y="2273671"/>
            <a:chExt cx="5192461" cy="928819"/>
          </a:xfrm>
        </p:grpSpPr>
        <p:grpSp>
          <p:nvGrpSpPr>
            <p:cNvPr id="499" name="Google Shape;499;p41"/>
            <p:cNvGrpSpPr/>
            <p:nvPr/>
          </p:nvGrpSpPr>
          <p:grpSpPr>
            <a:xfrm>
              <a:off x="597624" y="2273671"/>
              <a:ext cx="5192461" cy="928819"/>
              <a:chOff x="1754075" y="1105127"/>
              <a:chExt cx="5192461" cy="928819"/>
            </a:xfrm>
          </p:grpSpPr>
          <p:sp>
            <p:nvSpPr>
              <p:cNvPr id="500" name="Google Shape;500;p41"/>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501" name="Google Shape;501;p41"/>
              <p:cNvGrpSpPr/>
              <p:nvPr/>
            </p:nvGrpSpPr>
            <p:grpSpPr>
              <a:xfrm>
                <a:off x="1754075" y="1105127"/>
                <a:ext cx="5130486" cy="928819"/>
                <a:chOff x="1754075" y="1105127"/>
                <a:chExt cx="5130486" cy="928819"/>
              </a:xfrm>
            </p:grpSpPr>
            <p:sp>
              <p:nvSpPr>
                <p:cNvPr id="502" name="Google Shape;502;p41"/>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03" name="Google Shape;503;p41"/>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04" name="Google Shape;504;p41"/>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505" name="Google Shape;505;p41"/>
                <p:cNvGrpSpPr/>
                <p:nvPr/>
              </p:nvGrpSpPr>
              <p:grpSpPr>
                <a:xfrm>
                  <a:off x="3015263" y="1251409"/>
                  <a:ext cx="3210900" cy="636350"/>
                  <a:chOff x="5222700" y="3658300"/>
                  <a:chExt cx="3210900" cy="636350"/>
                </a:xfrm>
              </p:grpSpPr>
              <p:sp>
                <p:nvSpPr>
                  <p:cNvPr id="506" name="Google Shape;506;p41"/>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What are the correct parameters for model creation?</a:t>
                    </a:r>
                    <a:endParaRPr sz="1200" i="0" u="none" strike="noStrike" cap="none">
                      <a:solidFill>
                        <a:srgbClr val="FFFFFF"/>
                      </a:solidFill>
                    </a:endParaRPr>
                  </a:p>
                </p:txBody>
              </p:sp>
              <p:sp>
                <p:nvSpPr>
                  <p:cNvPr id="507" name="Google Shape;507;p41"/>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Parameter Selection</a:t>
                    </a:r>
                    <a:endParaRPr sz="1700" i="0" u="none" strike="noStrike" cap="none">
                      <a:solidFill>
                        <a:srgbClr val="FFFFFF"/>
                      </a:solidFill>
                    </a:endParaRPr>
                  </a:p>
                </p:txBody>
              </p:sp>
            </p:grpSp>
          </p:grpSp>
        </p:grpSp>
        <p:grpSp>
          <p:nvGrpSpPr>
            <p:cNvPr id="508" name="Google Shape;508;p41"/>
            <p:cNvGrpSpPr/>
            <p:nvPr/>
          </p:nvGrpSpPr>
          <p:grpSpPr>
            <a:xfrm>
              <a:off x="5310579" y="2557493"/>
              <a:ext cx="274799" cy="361017"/>
              <a:chOff x="-4082800" y="3612425"/>
              <a:chExt cx="222150" cy="291825"/>
            </a:xfrm>
          </p:grpSpPr>
          <p:sp>
            <p:nvSpPr>
              <p:cNvPr id="509" name="Google Shape;509;p4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10" name="Google Shape;510;p4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11" name="Google Shape;511;p4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512" name="Google Shape;512;p41"/>
          <p:cNvGrpSpPr/>
          <p:nvPr/>
        </p:nvGrpSpPr>
        <p:grpSpPr>
          <a:xfrm>
            <a:off x="595483" y="3471410"/>
            <a:ext cx="5193487" cy="928848"/>
            <a:chOff x="1039995" y="3113220"/>
            <a:chExt cx="5193487" cy="928848"/>
          </a:xfrm>
        </p:grpSpPr>
        <p:grpSp>
          <p:nvGrpSpPr>
            <p:cNvPr id="513" name="Google Shape;513;p41"/>
            <p:cNvGrpSpPr/>
            <p:nvPr/>
          </p:nvGrpSpPr>
          <p:grpSpPr>
            <a:xfrm>
              <a:off x="1039995" y="3113220"/>
              <a:ext cx="5193487" cy="928848"/>
              <a:chOff x="2196446" y="1900271"/>
              <a:chExt cx="5193487" cy="928848"/>
            </a:xfrm>
          </p:grpSpPr>
          <p:sp>
            <p:nvSpPr>
              <p:cNvPr id="514" name="Google Shape;514;p41"/>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15" name="Google Shape;515;p41"/>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16" name="Google Shape;516;p41"/>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17" name="Google Shape;517;p41"/>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518" name="Google Shape;518;p41"/>
              <p:cNvGrpSpPr/>
              <p:nvPr/>
            </p:nvGrpSpPr>
            <p:grpSpPr>
              <a:xfrm>
                <a:off x="3443750" y="2050317"/>
                <a:ext cx="3210900" cy="636350"/>
                <a:chOff x="5222700" y="3658300"/>
                <a:chExt cx="3210900" cy="636350"/>
              </a:xfrm>
            </p:grpSpPr>
            <p:sp>
              <p:nvSpPr>
                <p:cNvPr id="519" name="Google Shape;519;p41"/>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520" name="Google Shape;520;p41"/>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521" name="Google Shape;521;p41"/>
            <p:cNvGrpSpPr/>
            <p:nvPr/>
          </p:nvGrpSpPr>
          <p:grpSpPr>
            <a:xfrm>
              <a:off x="5791867" y="3408283"/>
              <a:ext cx="201352" cy="346166"/>
              <a:chOff x="-39205300" y="3220175"/>
              <a:chExt cx="185100" cy="318225"/>
            </a:xfrm>
          </p:grpSpPr>
          <p:sp>
            <p:nvSpPr>
              <p:cNvPr id="522" name="Google Shape;522;p4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23" name="Google Shape;523;p4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2"/>
          <p:cNvSpPr/>
          <p:nvPr/>
        </p:nvSpPr>
        <p:spPr>
          <a:xfrm>
            <a:off x="1066798" y="2433860"/>
            <a:ext cx="4331913" cy="1713657"/>
          </a:xfrm>
          <a:prstGeom prst="roundRect">
            <a:avLst>
              <a:gd name="adj" fmla="val 16667"/>
            </a:avLst>
          </a:prstGeom>
          <a:noFill/>
          <a:ln w="38100" cap="flat" cmpd="sng">
            <a:solidFill>
              <a:srgbClr val="E09214"/>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266700" algn="l" rtl="0">
              <a:spcBef>
                <a:spcPts val="0"/>
              </a:spcBef>
              <a:spcAft>
                <a:spcPts val="0"/>
              </a:spcAft>
              <a:buClr>
                <a:schemeClr val="dk1"/>
              </a:buClr>
              <a:buSzPts val="1200"/>
              <a:buFont typeface="Arial"/>
              <a:buNone/>
            </a:pPr>
            <a:endParaRPr sz="1200">
              <a:solidFill>
                <a:srgbClr val="E09214"/>
              </a:solidFill>
              <a:latin typeface="Arial"/>
              <a:ea typeface="Arial"/>
              <a:cs typeface="Arial"/>
              <a:sym typeface="Arial"/>
            </a:endParaRPr>
          </a:p>
          <a:p>
            <a:pPr marL="342900" marR="0" lvl="0" indent="-342900" algn="l" rtl="0">
              <a:spcBef>
                <a:spcPts val="0"/>
              </a:spcBef>
              <a:spcAft>
                <a:spcPts val="0"/>
              </a:spcAft>
              <a:buClr>
                <a:srgbClr val="82A70A"/>
              </a:buClr>
              <a:buSzPts val="1200"/>
              <a:buFont typeface="Arial"/>
              <a:buAutoNum type="arabicPeriod"/>
            </a:pPr>
            <a:r>
              <a:rPr lang="en-IN" sz="1200">
                <a:solidFill>
                  <a:srgbClr val="82A70A"/>
                </a:solidFill>
                <a:latin typeface="Arial"/>
                <a:ea typeface="Arial"/>
                <a:cs typeface="Arial"/>
                <a:sym typeface="Arial"/>
              </a:rPr>
              <a:t>Cause</a:t>
            </a:r>
            <a:r>
              <a:rPr lang="en-IN" sz="1200">
                <a:solidFill>
                  <a:srgbClr val="E09214"/>
                </a:solidFill>
                <a:latin typeface="Arial"/>
                <a:ea typeface="Arial"/>
                <a:cs typeface="Arial"/>
                <a:sym typeface="Arial"/>
              </a:rPr>
              <a:t> and </a:t>
            </a:r>
            <a:r>
              <a:rPr lang="en-IN" sz="1200">
                <a:solidFill>
                  <a:srgbClr val="0F3A02"/>
                </a:solidFill>
                <a:latin typeface="Arial"/>
                <a:ea typeface="Arial"/>
                <a:cs typeface="Arial"/>
                <a:sym typeface="Arial"/>
              </a:rPr>
              <a:t>After effect </a:t>
            </a:r>
            <a:endParaRPr/>
          </a:p>
        </p:txBody>
      </p:sp>
      <p:sp>
        <p:nvSpPr>
          <p:cNvPr id="529" name="Google Shape;529;p42"/>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dirty="0"/>
              <a:t>Predicting Gross Revenue</a:t>
            </a:r>
            <a:endParaRPr dirty="0"/>
          </a:p>
        </p:txBody>
      </p:sp>
      <p:grpSp>
        <p:nvGrpSpPr>
          <p:cNvPr id="530" name="Google Shape;530;p42"/>
          <p:cNvGrpSpPr/>
          <p:nvPr/>
        </p:nvGrpSpPr>
        <p:grpSpPr>
          <a:xfrm>
            <a:off x="6520139" y="934721"/>
            <a:ext cx="711759" cy="5409375"/>
            <a:chOff x="334311" y="4645"/>
            <a:chExt cx="711759" cy="5409375"/>
          </a:xfrm>
        </p:grpSpPr>
        <p:sp>
          <p:nvSpPr>
            <p:cNvPr id="531" name="Google Shape;531;p42"/>
            <p:cNvSpPr/>
            <p:nvPr/>
          </p:nvSpPr>
          <p:spPr>
            <a:xfrm>
              <a:off x="334311" y="4645"/>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2"/>
            <p:cNvSpPr txBox="1"/>
            <p:nvPr/>
          </p:nvSpPr>
          <p:spPr>
            <a:xfrm>
              <a:off x="334311" y="4645"/>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Movie Name</a:t>
              </a:r>
              <a:endParaRPr/>
            </a:p>
          </p:txBody>
        </p:sp>
        <p:sp>
          <p:nvSpPr>
            <p:cNvPr id="533" name="Google Shape;533;p42"/>
            <p:cNvSpPr/>
            <p:nvPr/>
          </p:nvSpPr>
          <p:spPr>
            <a:xfrm>
              <a:off x="334311" y="502877"/>
              <a:ext cx="711759" cy="427055"/>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txBox="1"/>
            <p:nvPr/>
          </p:nvSpPr>
          <p:spPr>
            <a:xfrm>
              <a:off x="334311" y="502877"/>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Rating</a:t>
              </a:r>
              <a:endParaRPr/>
            </a:p>
          </p:txBody>
        </p:sp>
        <p:sp>
          <p:nvSpPr>
            <p:cNvPr id="535" name="Google Shape;535;p42"/>
            <p:cNvSpPr/>
            <p:nvPr/>
          </p:nvSpPr>
          <p:spPr>
            <a:xfrm>
              <a:off x="334311" y="1001109"/>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2"/>
            <p:cNvSpPr txBox="1"/>
            <p:nvPr/>
          </p:nvSpPr>
          <p:spPr>
            <a:xfrm>
              <a:off x="334311" y="1001109"/>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Genre</a:t>
              </a:r>
              <a:endParaRPr/>
            </a:p>
          </p:txBody>
        </p:sp>
        <p:sp>
          <p:nvSpPr>
            <p:cNvPr id="537" name="Google Shape;537;p42"/>
            <p:cNvSpPr/>
            <p:nvPr/>
          </p:nvSpPr>
          <p:spPr>
            <a:xfrm>
              <a:off x="334311" y="1499341"/>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2"/>
            <p:cNvSpPr txBox="1"/>
            <p:nvPr/>
          </p:nvSpPr>
          <p:spPr>
            <a:xfrm>
              <a:off x="334311" y="1499341"/>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Year</a:t>
              </a:r>
              <a:endParaRPr/>
            </a:p>
          </p:txBody>
        </p:sp>
        <p:sp>
          <p:nvSpPr>
            <p:cNvPr id="539" name="Google Shape;539;p42"/>
            <p:cNvSpPr/>
            <p:nvPr/>
          </p:nvSpPr>
          <p:spPr>
            <a:xfrm>
              <a:off x="334311" y="1997573"/>
              <a:ext cx="711759" cy="427055"/>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txBox="1"/>
            <p:nvPr/>
          </p:nvSpPr>
          <p:spPr>
            <a:xfrm>
              <a:off x="334311" y="1997573"/>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Score</a:t>
              </a:r>
              <a:endParaRPr/>
            </a:p>
          </p:txBody>
        </p:sp>
        <p:sp>
          <p:nvSpPr>
            <p:cNvPr id="541" name="Google Shape;541;p42"/>
            <p:cNvSpPr/>
            <p:nvPr/>
          </p:nvSpPr>
          <p:spPr>
            <a:xfrm>
              <a:off x="334311" y="2495805"/>
              <a:ext cx="711759" cy="427055"/>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2"/>
            <p:cNvSpPr txBox="1"/>
            <p:nvPr/>
          </p:nvSpPr>
          <p:spPr>
            <a:xfrm>
              <a:off x="334311" y="2495805"/>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Votes</a:t>
              </a:r>
              <a:endParaRPr/>
            </a:p>
          </p:txBody>
        </p:sp>
        <p:sp>
          <p:nvSpPr>
            <p:cNvPr id="543" name="Google Shape;543;p42"/>
            <p:cNvSpPr/>
            <p:nvPr/>
          </p:nvSpPr>
          <p:spPr>
            <a:xfrm>
              <a:off x="334311" y="2994037"/>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2"/>
            <p:cNvSpPr txBox="1"/>
            <p:nvPr/>
          </p:nvSpPr>
          <p:spPr>
            <a:xfrm>
              <a:off x="334311" y="2994037"/>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Director</a:t>
              </a:r>
              <a:endParaRPr/>
            </a:p>
          </p:txBody>
        </p:sp>
        <p:sp>
          <p:nvSpPr>
            <p:cNvPr id="545" name="Google Shape;545;p42"/>
            <p:cNvSpPr/>
            <p:nvPr/>
          </p:nvSpPr>
          <p:spPr>
            <a:xfrm>
              <a:off x="334311" y="3492269"/>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2"/>
            <p:cNvSpPr txBox="1"/>
            <p:nvPr/>
          </p:nvSpPr>
          <p:spPr>
            <a:xfrm>
              <a:off x="334311" y="3492269"/>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Writer</a:t>
              </a:r>
              <a:endParaRPr/>
            </a:p>
          </p:txBody>
        </p:sp>
        <p:sp>
          <p:nvSpPr>
            <p:cNvPr id="547" name="Google Shape;547;p42"/>
            <p:cNvSpPr/>
            <p:nvPr/>
          </p:nvSpPr>
          <p:spPr>
            <a:xfrm>
              <a:off x="334311" y="3990501"/>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txBox="1"/>
            <p:nvPr/>
          </p:nvSpPr>
          <p:spPr>
            <a:xfrm>
              <a:off x="334311" y="3990501"/>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Star</a:t>
              </a:r>
              <a:endParaRPr/>
            </a:p>
          </p:txBody>
        </p:sp>
        <p:sp>
          <p:nvSpPr>
            <p:cNvPr id="549" name="Google Shape;549;p42"/>
            <p:cNvSpPr/>
            <p:nvPr/>
          </p:nvSpPr>
          <p:spPr>
            <a:xfrm>
              <a:off x="334311" y="4488733"/>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txBox="1"/>
            <p:nvPr/>
          </p:nvSpPr>
          <p:spPr>
            <a:xfrm>
              <a:off x="334311" y="4488733"/>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Adjusted budget</a:t>
              </a:r>
              <a:endParaRPr/>
            </a:p>
          </p:txBody>
        </p:sp>
        <p:sp>
          <p:nvSpPr>
            <p:cNvPr id="551" name="Google Shape;551;p42"/>
            <p:cNvSpPr/>
            <p:nvPr/>
          </p:nvSpPr>
          <p:spPr>
            <a:xfrm>
              <a:off x="334311" y="4986965"/>
              <a:ext cx="711759" cy="427055"/>
            </a:xfrm>
            <a:prstGeom prst="rect">
              <a:avLst/>
            </a:prstGeom>
            <a:solidFill>
              <a:srgbClr val="0F3A02"/>
            </a:solidFill>
            <a:ln w="28575"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txBox="1"/>
            <p:nvPr/>
          </p:nvSpPr>
          <p:spPr>
            <a:xfrm>
              <a:off x="334311" y="4986965"/>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b="1">
                  <a:solidFill>
                    <a:schemeClr val="lt1"/>
                  </a:solidFill>
                </a:rPr>
                <a:t>Adjusted Gross</a:t>
              </a:r>
              <a:endParaRPr/>
            </a:p>
          </p:txBody>
        </p:sp>
      </p:grpSp>
      <p:grpSp>
        <p:nvGrpSpPr>
          <p:cNvPr id="553" name="Google Shape;553;p42"/>
          <p:cNvGrpSpPr/>
          <p:nvPr/>
        </p:nvGrpSpPr>
        <p:grpSpPr>
          <a:xfrm>
            <a:off x="599765" y="5189130"/>
            <a:ext cx="5192461" cy="929104"/>
            <a:chOff x="597624" y="3960965"/>
            <a:chExt cx="5192461" cy="929104"/>
          </a:xfrm>
        </p:grpSpPr>
        <p:grpSp>
          <p:nvGrpSpPr>
            <p:cNvPr id="554" name="Google Shape;554;p42"/>
            <p:cNvGrpSpPr/>
            <p:nvPr/>
          </p:nvGrpSpPr>
          <p:grpSpPr>
            <a:xfrm>
              <a:off x="597624" y="3960965"/>
              <a:ext cx="5192461" cy="929104"/>
              <a:chOff x="1754075" y="2679217"/>
              <a:chExt cx="5192461" cy="929104"/>
            </a:xfrm>
          </p:grpSpPr>
          <p:sp>
            <p:nvSpPr>
              <p:cNvPr id="555" name="Google Shape;555;p42"/>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56" name="Google Shape;556;p42"/>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57" name="Google Shape;557;p42"/>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58" name="Google Shape;558;p42"/>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559" name="Google Shape;559;p42"/>
              <p:cNvGrpSpPr/>
              <p:nvPr/>
            </p:nvGrpSpPr>
            <p:grpSpPr>
              <a:xfrm>
                <a:off x="3015263" y="2820175"/>
                <a:ext cx="3210900" cy="636350"/>
                <a:chOff x="5222700" y="3658300"/>
                <a:chExt cx="3210900" cy="636350"/>
              </a:xfrm>
            </p:grpSpPr>
            <p:sp>
              <p:nvSpPr>
                <p:cNvPr id="560" name="Google Shape;560;p42"/>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561" name="Google Shape;561;p42"/>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562" name="Google Shape;562;p42"/>
            <p:cNvGrpSpPr/>
            <p:nvPr/>
          </p:nvGrpSpPr>
          <p:grpSpPr>
            <a:xfrm>
              <a:off x="5269478" y="4262653"/>
              <a:ext cx="356626" cy="349852"/>
              <a:chOff x="-1183550" y="3586525"/>
              <a:chExt cx="296175" cy="290550"/>
            </a:xfrm>
          </p:grpSpPr>
          <p:sp>
            <p:nvSpPr>
              <p:cNvPr id="563" name="Google Shape;563;p4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64" name="Google Shape;564;p4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65" name="Google Shape;565;p4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66" name="Google Shape;566;p4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67" name="Google Shape;567;p4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68" name="Google Shape;568;p4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69" name="Google Shape;569;p4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70" name="Google Shape;570;p4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71" name="Google Shape;571;p4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572" name="Google Shape;572;p42"/>
          <p:cNvGrpSpPr/>
          <p:nvPr/>
        </p:nvGrpSpPr>
        <p:grpSpPr>
          <a:xfrm>
            <a:off x="597624" y="1821899"/>
            <a:ext cx="5192461" cy="928819"/>
            <a:chOff x="597624" y="2273671"/>
            <a:chExt cx="5192461" cy="928819"/>
          </a:xfrm>
        </p:grpSpPr>
        <p:grpSp>
          <p:nvGrpSpPr>
            <p:cNvPr id="573" name="Google Shape;573;p42"/>
            <p:cNvGrpSpPr/>
            <p:nvPr/>
          </p:nvGrpSpPr>
          <p:grpSpPr>
            <a:xfrm>
              <a:off x="597624" y="2273671"/>
              <a:ext cx="5192461" cy="928819"/>
              <a:chOff x="1754075" y="1105127"/>
              <a:chExt cx="5192461" cy="928819"/>
            </a:xfrm>
          </p:grpSpPr>
          <p:sp>
            <p:nvSpPr>
              <p:cNvPr id="574" name="Google Shape;574;p42"/>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5" name="Google Shape;575;p42"/>
              <p:cNvGrpSpPr/>
              <p:nvPr/>
            </p:nvGrpSpPr>
            <p:grpSpPr>
              <a:xfrm>
                <a:off x="1754075" y="1105127"/>
                <a:ext cx="5130486" cy="928819"/>
                <a:chOff x="1754075" y="1105127"/>
                <a:chExt cx="5130486" cy="928819"/>
              </a:xfrm>
            </p:grpSpPr>
            <p:sp>
              <p:nvSpPr>
                <p:cNvPr id="576" name="Google Shape;576;p42"/>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42"/>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2"/>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b="0" i="0" u="none" strike="noStrike" cap="none">
                      <a:solidFill>
                        <a:srgbClr val="FFFFFF"/>
                      </a:solidFill>
                      <a:latin typeface="Fira Sans Extra Condensed Medium"/>
                      <a:ea typeface="Fira Sans Extra Condensed Medium"/>
                      <a:cs typeface="Fira Sans Extra Condensed Medium"/>
                      <a:sym typeface="Fira Sans Extra Condensed Medium"/>
                    </a:rPr>
                    <a:t>01</a:t>
                  </a:r>
                  <a:endParaRPr sz="2500" b="0"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579" name="Google Shape;579;p42"/>
                <p:cNvGrpSpPr/>
                <p:nvPr/>
              </p:nvGrpSpPr>
              <p:grpSpPr>
                <a:xfrm>
                  <a:off x="3015263" y="1251409"/>
                  <a:ext cx="3210900" cy="636350"/>
                  <a:chOff x="5222700" y="3658300"/>
                  <a:chExt cx="3210900" cy="636350"/>
                </a:xfrm>
              </p:grpSpPr>
              <p:sp>
                <p:nvSpPr>
                  <p:cNvPr id="580" name="Google Shape;580;p42"/>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b="0" i="0" u="none" strike="noStrike" cap="none">
                        <a:solidFill>
                          <a:srgbClr val="FFFFFF"/>
                        </a:solidFill>
                        <a:latin typeface="Roboto"/>
                        <a:ea typeface="Roboto"/>
                        <a:cs typeface="Roboto"/>
                        <a:sym typeface="Roboto"/>
                      </a:rPr>
                      <a:t>What are the correct parameters for model creation?</a:t>
                    </a:r>
                    <a:endParaRPr sz="1050" b="0" i="0" u="none" strike="noStrike" cap="none">
                      <a:solidFill>
                        <a:srgbClr val="FFFFFF"/>
                      </a:solidFill>
                      <a:latin typeface="Roboto"/>
                      <a:ea typeface="Roboto"/>
                      <a:cs typeface="Roboto"/>
                      <a:sym typeface="Roboto"/>
                    </a:endParaRPr>
                  </a:p>
                </p:txBody>
              </p:sp>
              <p:sp>
                <p:nvSpPr>
                  <p:cNvPr id="581" name="Google Shape;581;p42"/>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latin typeface="Fira Sans Extra Condensed Medium"/>
                        <a:ea typeface="Fira Sans Extra Condensed Medium"/>
                        <a:cs typeface="Fira Sans Extra Condensed Medium"/>
                        <a:sym typeface="Fira Sans Extra Condensed Medium"/>
                      </a:rPr>
                      <a:t>Parameter Selection</a:t>
                    </a:r>
                    <a:endParaRPr sz="1800" b="1" i="0" u="none" strike="noStrike" cap="none">
                      <a:solidFill>
                        <a:srgbClr val="FFFFFF"/>
                      </a:solidFill>
                      <a:latin typeface="Fira Sans Extra Condensed Medium"/>
                      <a:ea typeface="Fira Sans Extra Condensed Medium"/>
                      <a:cs typeface="Fira Sans Extra Condensed Medium"/>
                      <a:sym typeface="Fira Sans Extra Condensed Medium"/>
                    </a:endParaRPr>
                  </a:p>
                </p:txBody>
              </p:sp>
            </p:grpSp>
          </p:grpSp>
        </p:grpSp>
        <p:grpSp>
          <p:nvGrpSpPr>
            <p:cNvPr id="582" name="Google Shape;582;p42"/>
            <p:cNvGrpSpPr/>
            <p:nvPr/>
          </p:nvGrpSpPr>
          <p:grpSpPr>
            <a:xfrm>
              <a:off x="5310579" y="2557493"/>
              <a:ext cx="274799" cy="361017"/>
              <a:chOff x="-4082800" y="3612425"/>
              <a:chExt cx="222150" cy="291825"/>
            </a:xfrm>
          </p:grpSpPr>
          <p:sp>
            <p:nvSpPr>
              <p:cNvPr id="583" name="Google Shape;583;p4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4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4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86" name="Google Shape;586;p42"/>
          <p:cNvGrpSpPr/>
          <p:nvPr/>
        </p:nvGrpSpPr>
        <p:grpSpPr>
          <a:xfrm>
            <a:off x="597624" y="4173165"/>
            <a:ext cx="5193487" cy="928848"/>
            <a:chOff x="1039995" y="3113220"/>
            <a:chExt cx="5193487" cy="928848"/>
          </a:xfrm>
        </p:grpSpPr>
        <p:grpSp>
          <p:nvGrpSpPr>
            <p:cNvPr id="587" name="Google Shape;587;p42"/>
            <p:cNvGrpSpPr/>
            <p:nvPr/>
          </p:nvGrpSpPr>
          <p:grpSpPr>
            <a:xfrm>
              <a:off x="1039995" y="3113220"/>
              <a:ext cx="5193487" cy="928848"/>
              <a:chOff x="2196446" y="1900271"/>
              <a:chExt cx="5193487" cy="928848"/>
            </a:xfrm>
          </p:grpSpPr>
          <p:sp>
            <p:nvSpPr>
              <p:cNvPr id="588" name="Google Shape;588;p42"/>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89" name="Google Shape;589;p42"/>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90" name="Google Shape;590;p42"/>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91" name="Google Shape;591;p42"/>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592" name="Google Shape;592;p42"/>
              <p:cNvGrpSpPr/>
              <p:nvPr/>
            </p:nvGrpSpPr>
            <p:grpSpPr>
              <a:xfrm>
                <a:off x="3443750" y="2050317"/>
                <a:ext cx="3210900" cy="636350"/>
                <a:chOff x="5222700" y="3658300"/>
                <a:chExt cx="3210900" cy="636350"/>
              </a:xfrm>
            </p:grpSpPr>
            <p:sp>
              <p:nvSpPr>
                <p:cNvPr id="593" name="Google Shape;593;p42"/>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594" name="Google Shape;594;p42"/>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595" name="Google Shape;595;p42"/>
            <p:cNvGrpSpPr/>
            <p:nvPr/>
          </p:nvGrpSpPr>
          <p:grpSpPr>
            <a:xfrm>
              <a:off x="5791867" y="3408283"/>
              <a:ext cx="201352" cy="346166"/>
              <a:chOff x="-39205300" y="3220175"/>
              <a:chExt cx="185100" cy="318225"/>
            </a:xfrm>
          </p:grpSpPr>
          <p:sp>
            <p:nvSpPr>
              <p:cNvPr id="596" name="Google Shape;596;p4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597" name="Google Shape;597;p4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3"/>
          <p:cNvSpPr/>
          <p:nvPr/>
        </p:nvSpPr>
        <p:spPr>
          <a:xfrm>
            <a:off x="1066798" y="2433860"/>
            <a:ext cx="4331913" cy="1713657"/>
          </a:xfrm>
          <a:prstGeom prst="roundRect">
            <a:avLst>
              <a:gd name="adj" fmla="val 16667"/>
            </a:avLst>
          </a:prstGeom>
          <a:noFill/>
          <a:ln w="38100" cap="flat" cmpd="sng">
            <a:solidFill>
              <a:srgbClr val="E09214"/>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266700" algn="l" rtl="0">
              <a:spcBef>
                <a:spcPts val="0"/>
              </a:spcBef>
              <a:spcAft>
                <a:spcPts val="0"/>
              </a:spcAft>
              <a:buClr>
                <a:schemeClr val="dk1"/>
              </a:buClr>
              <a:buSzPts val="1200"/>
              <a:buFont typeface="Arial"/>
              <a:buNone/>
            </a:pPr>
            <a:endParaRPr sz="1200">
              <a:solidFill>
                <a:srgbClr val="E09214"/>
              </a:solidFill>
            </a:endParaRPr>
          </a:p>
          <a:p>
            <a:pPr marL="342900" marR="0" lvl="0" indent="-342900" algn="l" rtl="0">
              <a:spcBef>
                <a:spcPts val="0"/>
              </a:spcBef>
              <a:spcAft>
                <a:spcPts val="0"/>
              </a:spcAft>
              <a:buClr>
                <a:srgbClr val="82A70A"/>
              </a:buClr>
              <a:buSzPts val="1200"/>
              <a:buAutoNum type="arabicPeriod"/>
            </a:pPr>
            <a:r>
              <a:rPr lang="en-IN" sz="1200">
                <a:solidFill>
                  <a:srgbClr val="82A70A"/>
                </a:solidFill>
              </a:rPr>
              <a:t>Cause</a:t>
            </a:r>
            <a:r>
              <a:rPr lang="en-IN" sz="1200">
                <a:solidFill>
                  <a:srgbClr val="E09214"/>
                </a:solidFill>
              </a:rPr>
              <a:t> and </a:t>
            </a:r>
            <a:r>
              <a:rPr lang="en-IN" sz="1200">
                <a:solidFill>
                  <a:srgbClr val="0F3A02"/>
                </a:solidFill>
              </a:rPr>
              <a:t>After effect </a:t>
            </a:r>
            <a:endParaRPr/>
          </a:p>
          <a:p>
            <a:pPr marL="342900" marR="0" lvl="0" indent="-342900" algn="l" rtl="0">
              <a:spcBef>
                <a:spcPts val="0"/>
              </a:spcBef>
              <a:spcAft>
                <a:spcPts val="0"/>
              </a:spcAft>
              <a:buClr>
                <a:srgbClr val="82A70A"/>
              </a:buClr>
              <a:buSzPts val="1200"/>
              <a:buAutoNum type="arabicPeriod"/>
            </a:pPr>
            <a:r>
              <a:rPr lang="en-IN" sz="1200">
                <a:solidFill>
                  <a:srgbClr val="82A70A"/>
                </a:solidFill>
              </a:rPr>
              <a:t>Categorical</a:t>
            </a:r>
            <a:r>
              <a:rPr lang="en-IN" sz="1200">
                <a:solidFill>
                  <a:srgbClr val="E09214"/>
                </a:solidFill>
              </a:rPr>
              <a:t> Vs </a:t>
            </a:r>
            <a:r>
              <a:rPr lang="en-IN" sz="1200">
                <a:solidFill>
                  <a:srgbClr val="0F3A02"/>
                </a:solidFill>
              </a:rPr>
              <a:t>Numerical Parameters</a:t>
            </a:r>
            <a:endParaRPr/>
          </a:p>
          <a:p>
            <a:pPr marL="342900" marR="0" lvl="0" indent="-342900" algn="l" rtl="0">
              <a:spcBef>
                <a:spcPts val="0"/>
              </a:spcBef>
              <a:spcAft>
                <a:spcPts val="0"/>
              </a:spcAft>
              <a:buClr>
                <a:srgbClr val="E09214"/>
              </a:buClr>
              <a:buSzPts val="1200"/>
              <a:buAutoNum type="arabicPeriod"/>
            </a:pPr>
            <a:r>
              <a:rPr lang="en-IN" sz="1200">
                <a:solidFill>
                  <a:srgbClr val="E09214"/>
                </a:solidFill>
              </a:rPr>
              <a:t>No. of Unique values</a:t>
            </a:r>
            <a:endParaRPr/>
          </a:p>
        </p:txBody>
      </p:sp>
      <p:sp>
        <p:nvSpPr>
          <p:cNvPr id="603" name="Google Shape;603;p43"/>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Predicting Gross Revenue </a:t>
            </a:r>
            <a:endParaRPr/>
          </a:p>
        </p:txBody>
      </p:sp>
      <p:grpSp>
        <p:nvGrpSpPr>
          <p:cNvPr id="604" name="Google Shape;604;p43"/>
          <p:cNvGrpSpPr/>
          <p:nvPr/>
        </p:nvGrpSpPr>
        <p:grpSpPr>
          <a:xfrm>
            <a:off x="6520139" y="934721"/>
            <a:ext cx="711759" cy="5409375"/>
            <a:chOff x="334311" y="4645"/>
            <a:chExt cx="711759" cy="5409375"/>
          </a:xfrm>
        </p:grpSpPr>
        <p:sp>
          <p:nvSpPr>
            <p:cNvPr id="605" name="Google Shape;605;p43"/>
            <p:cNvSpPr/>
            <p:nvPr/>
          </p:nvSpPr>
          <p:spPr>
            <a:xfrm>
              <a:off x="334311" y="4645"/>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txBox="1"/>
            <p:nvPr/>
          </p:nvSpPr>
          <p:spPr>
            <a:xfrm>
              <a:off x="334311" y="4645"/>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dk1"/>
                </a:buClr>
                <a:buSzPts val="1100"/>
                <a:buFont typeface="Arial"/>
                <a:buNone/>
              </a:pPr>
              <a:r>
                <a:rPr lang="en-IN" sz="1100">
                  <a:solidFill>
                    <a:schemeClr val="dk1"/>
                  </a:solidFill>
                </a:rPr>
                <a:t>Movie Name</a:t>
              </a:r>
              <a:endParaRPr/>
            </a:p>
          </p:txBody>
        </p:sp>
        <p:sp>
          <p:nvSpPr>
            <p:cNvPr id="607" name="Google Shape;607;p43"/>
            <p:cNvSpPr/>
            <p:nvPr/>
          </p:nvSpPr>
          <p:spPr>
            <a:xfrm>
              <a:off x="334311" y="502877"/>
              <a:ext cx="711759" cy="427055"/>
            </a:xfrm>
            <a:prstGeom prst="rect">
              <a:avLst/>
            </a:prstGeom>
            <a:solidFill>
              <a:schemeClr val="lt1"/>
            </a:solidFill>
            <a:ln w="381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txBox="1"/>
            <p:nvPr/>
          </p:nvSpPr>
          <p:spPr>
            <a:xfrm>
              <a:off x="334311" y="502877"/>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Rating</a:t>
              </a:r>
              <a:endParaRPr/>
            </a:p>
          </p:txBody>
        </p:sp>
        <p:sp>
          <p:nvSpPr>
            <p:cNvPr id="609" name="Google Shape;609;p43"/>
            <p:cNvSpPr/>
            <p:nvPr/>
          </p:nvSpPr>
          <p:spPr>
            <a:xfrm>
              <a:off x="334311" y="1001109"/>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txBox="1"/>
            <p:nvPr/>
          </p:nvSpPr>
          <p:spPr>
            <a:xfrm>
              <a:off x="334311" y="1001109"/>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Genre</a:t>
              </a:r>
              <a:endParaRPr/>
            </a:p>
          </p:txBody>
        </p:sp>
        <p:sp>
          <p:nvSpPr>
            <p:cNvPr id="611" name="Google Shape;611;p43"/>
            <p:cNvSpPr/>
            <p:nvPr/>
          </p:nvSpPr>
          <p:spPr>
            <a:xfrm>
              <a:off x="334311" y="1499341"/>
              <a:ext cx="711759" cy="427055"/>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txBox="1"/>
            <p:nvPr/>
          </p:nvSpPr>
          <p:spPr>
            <a:xfrm>
              <a:off x="334311" y="1499341"/>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Year</a:t>
              </a:r>
              <a:endParaRPr/>
            </a:p>
          </p:txBody>
        </p:sp>
        <p:sp>
          <p:nvSpPr>
            <p:cNvPr id="613" name="Google Shape;613;p43"/>
            <p:cNvSpPr/>
            <p:nvPr/>
          </p:nvSpPr>
          <p:spPr>
            <a:xfrm>
              <a:off x="334311" y="1997573"/>
              <a:ext cx="711759" cy="427055"/>
            </a:xfrm>
            <a:prstGeom prst="rect">
              <a:avLst/>
            </a:prstGeom>
            <a:solidFill>
              <a:schemeClr val="lt1"/>
            </a:solidFill>
            <a:ln w="381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txBox="1"/>
            <p:nvPr/>
          </p:nvSpPr>
          <p:spPr>
            <a:xfrm>
              <a:off x="334311" y="1997573"/>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Score</a:t>
              </a:r>
              <a:endParaRPr/>
            </a:p>
          </p:txBody>
        </p:sp>
        <p:sp>
          <p:nvSpPr>
            <p:cNvPr id="615" name="Google Shape;615;p43"/>
            <p:cNvSpPr/>
            <p:nvPr/>
          </p:nvSpPr>
          <p:spPr>
            <a:xfrm>
              <a:off x="334311" y="2495805"/>
              <a:ext cx="711759" cy="427055"/>
            </a:xfrm>
            <a:prstGeom prst="rect">
              <a:avLst/>
            </a:prstGeom>
            <a:solidFill>
              <a:schemeClr val="lt1"/>
            </a:solidFill>
            <a:ln w="381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txBox="1"/>
            <p:nvPr/>
          </p:nvSpPr>
          <p:spPr>
            <a:xfrm>
              <a:off x="334311" y="2495805"/>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Votes</a:t>
              </a:r>
              <a:endParaRPr/>
            </a:p>
          </p:txBody>
        </p:sp>
        <p:sp>
          <p:nvSpPr>
            <p:cNvPr id="617" name="Google Shape;617;p43"/>
            <p:cNvSpPr/>
            <p:nvPr/>
          </p:nvSpPr>
          <p:spPr>
            <a:xfrm>
              <a:off x="334311" y="2994037"/>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txBox="1"/>
            <p:nvPr/>
          </p:nvSpPr>
          <p:spPr>
            <a:xfrm>
              <a:off x="334311" y="2994037"/>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Director</a:t>
              </a:r>
              <a:endParaRPr/>
            </a:p>
          </p:txBody>
        </p:sp>
        <p:sp>
          <p:nvSpPr>
            <p:cNvPr id="619" name="Google Shape;619;p43"/>
            <p:cNvSpPr/>
            <p:nvPr/>
          </p:nvSpPr>
          <p:spPr>
            <a:xfrm>
              <a:off x="334311" y="3492269"/>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txBox="1"/>
            <p:nvPr/>
          </p:nvSpPr>
          <p:spPr>
            <a:xfrm>
              <a:off x="334311" y="3492269"/>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Writer</a:t>
              </a:r>
              <a:endParaRPr/>
            </a:p>
          </p:txBody>
        </p:sp>
        <p:sp>
          <p:nvSpPr>
            <p:cNvPr id="621" name="Google Shape;621;p43"/>
            <p:cNvSpPr/>
            <p:nvPr/>
          </p:nvSpPr>
          <p:spPr>
            <a:xfrm>
              <a:off x="334311" y="3990501"/>
              <a:ext cx="711759" cy="427055"/>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txBox="1"/>
            <p:nvPr/>
          </p:nvSpPr>
          <p:spPr>
            <a:xfrm>
              <a:off x="334311" y="3990501"/>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Star</a:t>
              </a:r>
              <a:endParaRPr/>
            </a:p>
          </p:txBody>
        </p:sp>
        <p:sp>
          <p:nvSpPr>
            <p:cNvPr id="623" name="Google Shape;623;p43"/>
            <p:cNvSpPr/>
            <p:nvPr/>
          </p:nvSpPr>
          <p:spPr>
            <a:xfrm>
              <a:off x="334311" y="4488733"/>
              <a:ext cx="711759" cy="427055"/>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txBox="1"/>
            <p:nvPr/>
          </p:nvSpPr>
          <p:spPr>
            <a:xfrm>
              <a:off x="334311" y="4488733"/>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a:solidFill>
                    <a:schemeClr val="lt1"/>
                  </a:solidFill>
                </a:rPr>
                <a:t>Adjusted budget</a:t>
              </a:r>
              <a:endParaRPr/>
            </a:p>
          </p:txBody>
        </p:sp>
        <p:sp>
          <p:nvSpPr>
            <p:cNvPr id="625" name="Google Shape;625;p43"/>
            <p:cNvSpPr/>
            <p:nvPr/>
          </p:nvSpPr>
          <p:spPr>
            <a:xfrm>
              <a:off x="334311" y="4986965"/>
              <a:ext cx="711759" cy="427055"/>
            </a:xfrm>
            <a:prstGeom prst="rect">
              <a:avLst/>
            </a:prstGeom>
            <a:solidFill>
              <a:srgbClr val="0F3A02"/>
            </a:solidFill>
            <a:ln w="28575"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txBox="1"/>
            <p:nvPr/>
          </p:nvSpPr>
          <p:spPr>
            <a:xfrm>
              <a:off x="334311" y="4986965"/>
              <a:ext cx="711759" cy="427055"/>
            </a:xfrm>
            <a:prstGeom prst="rect">
              <a:avLst/>
            </a:prstGeom>
            <a:noFill/>
            <a:ln>
              <a:noFill/>
            </a:ln>
          </p:spPr>
          <p:txBody>
            <a:bodyPr spcFirstLastPara="1" wrap="square" lIns="41900" tIns="41900" rIns="41900" bIns="41900" anchor="ctr" anchorCtr="0">
              <a:noAutofit/>
            </a:bodyPr>
            <a:lstStyle/>
            <a:p>
              <a:pPr marL="0" marR="0" lvl="0" indent="0" algn="ctr" rtl="0">
                <a:lnSpc>
                  <a:spcPct val="90000"/>
                </a:lnSpc>
                <a:spcBef>
                  <a:spcPts val="0"/>
                </a:spcBef>
                <a:spcAft>
                  <a:spcPts val="0"/>
                </a:spcAft>
                <a:buClr>
                  <a:schemeClr val="lt1"/>
                </a:buClr>
                <a:buSzPts val="1100"/>
                <a:buFont typeface="Arial"/>
                <a:buNone/>
              </a:pPr>
              <a:r>
                <a:rPr lang="en-IN" sz="1100" b="1">
                  <a:solidFill>
                    <a:schemeClr val="lt1"/>
                  </a:solidFill>
                </a:rPr>
                <a:t>Adjusted Gross</a:t>
              </a:r>
              <a:endParaRPr/>
            </a:p>
          </p:txBody>
        </p:sp>
      </p:grpSp>
      <p:grpSp>
        <p:nvGrpSpPr>
          <p:cNvPr id="627" name="Google Shape;627;p43"/>
          <p:cNvGrpSpPr/>
          <p:nvPr/>
        </p:nvGrpSpPr>
        <p:grpSpPr>
          <a:xfrm>
            <a:off x="599765" y="5189130"/>
            <a:ext cx="5192461" cy="929104"/>
            <a:chOff x="597624" y="3960965"/>
            <a:chExt cx="5192461" cy="929104"/>
          </a:xfrm>
        </p:grpSpPr>
        <p:grpSp>
          <p:nvGrpSpPr>
            <p:cNvPr id="628" name="Google Shape;628;p43"/>
            <p:cNvGrpSpPr/>
            <p:nvPr/>
          </p:nvGrpSpPr>
          <p:grpSpPr>
            <a:xfrm>
              <a:off x="597624" y="3960965"/>
              <a:ext cx="5192461" cy="929104"/>
              <a:chOff x="1754075" y="2679217"/>
              <a:chExt cx="5192461" cy="929104"/>
            </a:xfrm>
          </p:grpSpPr>
          <p:sp>
            <p:nvSpPr>
              <p:cNvPr id="629" name="Google Shape;629;p43"/>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30" name="Google Shape;630;p43"/>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31" name="Google Shape;631;p43"/>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32" name="Google Shape;632;p43"/>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633" name="Google Shape;633;p43"/>
              <p:cNvGrpSpPr/>
              <p:nvPr/>
            </p:nvGrpSpPr>
            <p:grpSpPr>
              <a:xfrm>
                <a:off x="3015263" y="2820175"/>
                <a:ext cx="3210900" cy="636350"/>
                <a:chOff x="5222700" y="3658300"/>
                <a:chExt cx="3210900" cy="636350"/>
              </a:xfrm>
            </p:grpSpPr>
            <p:sp>
              <p:nvSpPr>
                <p:cNvPr id="634" name="Google Shape;634;p43"/>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635" name="Google Shape;635;p43"/>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636" name="Google Shape;636;p43"/>
            <p:cNvGrpSpPr/>
            <p:nvPr/>
          </p:nvGrpSpPr>
          <p:grpSpPr>
            <a:xfrm>
              <a:off x="5269478" y="4262653"/>
              <a:ext cx="356626" cy="349852"/>
              <a:chOff x="-1183550" y="3586525"/>
              <a:chExt cx="296175" cy="290550"/>
            </a:xfrm>
          </p:grpSpPr>
          <p:sp>
            <p:nvSpPr>
              <p:cNvPr id="637" name="Google Shape;637;p43"/>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38" name="Google Shape;638;p43"/>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39" name="Google Shape;639;p43"/>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40" name="Google Shape;640;p43"/>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41" name="Google Shape;641;p43"/>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42" name="Google Shape;642;p43"/>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43" name="Google Shape;643;p43"/>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44" name="Google Shape;644;p43"/>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45" name="Google Shape;645;p43"/>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646" name="Google Shape;646;p43"/>
          <p:cNvGrpSpPr/>
          <p:nvPr/>
        </p:nvGrpSpPr>
        <p:grpSpPr>
          <a:xfrm>
            <a:off x="597624" y="1821899"/>
            <a:ext cx="5192461" cy="928819"/>
            <a:chOff x="597624" y="2273671"/>
            <a:chExt cx="5192461" cy="928819"/>
          </a:xfrm>
        </p:grpSpPr>
        <p:grpSp>
          <p:nvGrpSpPr>
            <p:cNvPr id="647" name="Google Shape;647;p43"/>
            <p:cNvGrpSpPr/>
            <p:nvPr/>
          </p:nvGrpSpPr>
          <p:grpSpPr>
            <a:xfrm>
              <a:off x="597624" y="2273671"/>
              <a:ext cx="5192461" cy="928819"/>
              <a:chOff x="1754075" y="1105127"/>
              <a:chExt cx="5192461" cy="928819"/>
            </a:xfrm>
          </p:grpSpPr>
          <p:sp>
            <p:nvSpPr>
              <p:cNvPr id="648" name="Google Shape;648;p43"/>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649" name="Google Shape;649;p43"/>
              <p:cNvGrpSpPr/>
              <p:nvPr/>
            </p:nvGrpSpPr>
            <p:grpSpPr>
              <a:xfrm>
                <a:off x="1754075" y="1105127"/>
                <a:ext cx="5130486" cy="928819"/>
                <a:chOff x="1754075" y="1105127"/>
                <a:chExt cx="5130486" cy="928819"/>
              </a:xfrm>
            </p:grpSpPr>
            <p:sp>
              <p:nvSpPr>
                <p:cNvPr id="650" name="Google Shape;650;p43"/>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51" name="Google Shape;651;p43"/>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52" name="Google Shape;652;p43"/>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653" name="Google Shape;653;p43"/>
                <p:cNvGrpSpPr/>
                <p:nvPr/>
              </p:nvGrpSpPr>
              <p:grpSpPr>
                <a:xfrm>
                  <a:off x="3015263" y="1251409"/>
                  <a:ext cx="3210900" cy="636350"/>
                  <a:chOff x="5222700" y="3658300"/>
                  <a:chExt cx="3210900" cy="636350"/>
                </a:xfrm>
              </p:grpSpPr>
              <p:sp>
                <p:nvSpPr>
                  <p:cNvPr id="654" name="Google Shape;654;p43"/>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i="0" u="none" strike="noStrike" cap="none">
                        <a:solidFill>
                          <a:srgbClr val="FFFFFF"/>
                        </a:solidFill>
                      </a:rPr>
                      <a:t>What are the correct parameters for model creation?</a:t>
                    </a:r>
                    <a:endParaRPr sz="1050" i="0" u="none" strike="noStrike" cap="none">
                      <a:solidFill>
                        <a:srgbClr val="FFFFFF"/>
                      </a:solidFill>
                    </a:endParaRPr>
                  </a:p>
                </p:txBody>
              </p:sp>
              <p:sp>
                <p:nvSpPr>
                  <p:cNvPr id="655" name="Google Shape;655;p43"/>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rPr>
                      <a:t>Parameter Selection</a:t>
                    </a:r>
                    <a:endParaRPr sz="1800" b="1" i="0" u="none" strike="noStrike" cap="none">
                      <a:solidFill>
                        <a:srgbClr val="FFFFFF"/>
                      </a:solidFill>
                    </a:endParaRPr>
                  </a:p>
                </p:txBody>
              </p:sp>
            </p:grpSp>
          </p:grpSp>
        </p:grpSp>
        <p:grpSp>
          <p:nvGrpSpPr>
            <p:cNvPr id="656" name="Google Shape;656;p43"/>
            <p:cNvGrpSpPr/>
            <p:nvPr/>
          </p:nvGrpSpPr>
          <p:grpSpPr>
            <a:xfrm>
              <a:off x="5310579" y="2557493"/>
              <a:ext cx="274799" cy="361017"/>
              <a:chOff x="-4082800" y="3612425"/>
              <a:chExt cx="222150" cy="291825"/>
            </a:xfrm>
          </p:grpSpPr>
          <p:sp>
            <p:nvSpPr>
              <p:cNvPr id="657" name="Google Shape;657;p43"/>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58" name="Google Shape;658;p43"/>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59" name="Google Shape;659;p43"/>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660" name="Google Shape;660;p43"/>
          <p:cNvGrpSpPr/>
          <p:nvPr/>
        </p:nvGrpSpPr>
        <p:grpSpPr>
          <a:xfrm>
            <a:off x="597624" y="4173165"/>
            <a:ext cx="5193487" cy="928848"/>
            <a:chOff x="1039995" y="3113220"/>
            <a:chExt cx="5193487" cy="928848"/>
          </a:xfrm>
        </p:grpSpPr>
        <p:grpSp>
          <p:nvGrpSpPr>
            <p:cNvPr id="661" name="Google Shape;661;p43"/>
            <p:cNvGrpSpPr/>
            <p:nvPr/>
          </p:nvGrpSpPr>
          <p:grpSpPr>
            <a:xfrm>
              <a:off x="1039995" y="3113220"/>
              <a:ext cx="5193487" cy="928848"/>
              <a:chOff x="2196446" y="1900271"/>
              <a:chExt cx="5193487" cy="928848"/>
            </a:xfrm>
          </p:grpSpPr>
          <p:sp>
            <p:nvSpPr>
              <p:cNvPr id="662" name="Google Shape;662;p43"/>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63" name="Google Shape;663;p43"/>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64" name="Google Shape;664;p43"/>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65" name="Google Shape;665;p43"/>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666" name="Google Shape;666;p43"/>
              <p:cNvGrpSpPr/>
              <p:nvPr/>
            </p:nvGrpSpPr>
            <p:grpSpPr>
              <a:xfrm>
                <a:off x="3443750" y="2050317"/>
                <a:ext cx="3210900" cy="636350"/>
                <a:chOff x="5222700" y="3658300"/>
                <a:chExt cx="3210900" cy="636350"/>
              </a:xfrm>
            </p:grpSpPr>
            <p:sp>
              <p:nvSpPr>
                <p:cNvPr id="667" name="Google Shape;667;p43"/>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668" name="Google Shape;668;p43"/>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669" name="Google Shape;669;p43"/>
            <p:cNvGrpSpPr/>
            <p:nvPr/>
          </p:nvGrpSpPr>
          <p:grpSpPr>
            <a:xfrm>
              <a:off x="5791867" y="3408283"/>
              <a:ext cx="201352" cy="346166"/>
              <a:chOff x="-39205300" y="3220175"/>
              <a:chExt cx="185100" cy="318225"/>
            </a:xfrm>
          </p:grpSpPr>
          <p:sp>
            <p:nvSpPr>
              <p:cNvPr id="670" name="Google Shape;670;p4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71" name="Google Shape;671;p4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sp>
        <p:nvSpPr>
          <p:cNvPr id="672" name="Google Shape;672;p43"/>
          <p:cNvSpPr/>
          <p:nvPr/>
        </p:nvSpPr>
        <p:spPr>
          <a:xfrm>
            <a:off x="7395882" y="928800"/>
            <a:ext cx="2877671" cy="428400"/>
          </a:xfrm>
          <a:prstGeom prst="rect">
            <a:avLst/>
          </a:prstGeom>
          <a:noFill/>
          <a:ln w="38100" cap="flat" cmpd="sng">
            <a:solidFill>
              <a:srgbClr val="82A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200">
                <a:solidFill>
                  <a:srgbClr val="0F3A02"/>
                </a:solidFill>
              </a:rPr>
              <a:t>4876 Unique values</a:t>
            </a:r>
            <a:endParaRPr/>
          </a:p>
        </p:txBody>
      </p:sp>
      <p:sp>
        <p:nvSpPr>
          <p:cNvPr id="673" name="Google Shape;673;p43"/>
          <p:cNvSpPr/>
          <p:nvPr/>
        </p:nvSpPr>
        <p:spPr>
          <a:xfrm>
            <a:off x="7395882" y="1907133"/>
            <a:ext cx="2877671" cy="428400"/>
          </a:xfrm>
          <a:prstGeom prst="rect">
            <a:avLst/>
          </a:prstGeom>
          <a:noFill/>
          <a:ln w="38100" cap="flat" cmpd="sng">
            <a:solidFill>
              <a:srgbClr val="82A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200" b="1">
                <a:solidFill>
                  <a:srgbClr val="0F3A02"/>
                </a:solidFill>
              </a:rPr>
              <a:t>14 Unique values</a:t>
            </a:r>
            <a:endParaRPr/>
          </a:p>
        </p:txBody>
      </p:sp>
      <p:sp>
        <p:nvSpPr>
          <p:cNvPr id="674" name="Google Shape;674;p43"/>
          <p:cNvSpPr/>
          <p:nvPr/>
        </p:nvSpPr>
        <p:spPr>
          <a:xfrm>
            <a:off x="7395882" y="3913738"/>
            <a:ext cx="2877671" cy="428400"/>
          </a:xfrm>
          <a:prstGeom prst="rect">
            <a:avLst/>
          </a:prstGeom>
          <a:noFill/>
          <a:ln w="38100" cap="flat" cmpd="sng">
            <a:solidFill>
              <a:srgbClr val="82A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200">
                <a:solidFill>
                  <a:srgbClr val="0F3A02"/>
                </a:solidFill>
              </a:rPr>
              <a:t>1999 Unique values</a:t>
            </a:r>
            <a:endParaRPr/>
          </a:p>
        </p:txBody>
      </p:sp>
      <p:sp>
        <p:nvSpPr>
          <p:cNvPr id="675" name="Google Shape;675;p43"/>
          <p:cNvSpPr/>
          <p:nvPr/>
        </p:nvSpPr>
        <p:spPr>
          <a:xfrm>
            <a:off x="7395882" y="4398842"/>
            <a:ext cx="2877671" cy="428400"/>
          </a:xfrm>
          <a:prstGeom prst="rect">
            <a:avLst/>
          </a:prstGeom>
          <a:noFill/>
          <a:ln w="38100" cap="flat" cmpd="sng">
            <a:solidFill>
              <a:srgbClr val="82A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200">
                <a:solidFill>
                  <a:srgbClr val="0F3A02"/>
                </a:solidFill>
              </a:rPr>
              <a:t>2999 Unique values</a:t>
            </a:r>
            <a:endParaRPr/>
          </a:p>
        </p:txBody>
      </p:sp>
      <p:sp>
        <p:nvSpPr>
          <p:cNvPr id="676" name="Google Shape;676;p43"/>
          <p:cNvSpPr/>
          <p:nvPr/>
        </p:nvSpPr>
        <p:spPr>
          <a:xfrm>
            <a:off x="7395881" y="4911431"/>
            <a:ext cx="2877671" cy="428400"/>
          </a:xfrm>
          <a:prstGeom prst="rect">
            <a:avLst/>
          </a:prstGeom>
          <a:noFill/>
          <a:ln w="38100" cap="flat" cmpd="sng">
            <a:solidFill>
              <a:srgbClr val="82A70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200">
                <a:solidFill>
                  <a:srgbClr val="0F3A02"/>
                </a:solidFill>
              </a:rPr>
              <a:t>1761 Unique values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7" name="Google Shape;127;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17"/>
          <p:cNvSpPr txBox="1">
            <a:spLocks noGrp="1"/>
          </p:cNvSpPr>
          <p:nvPr>
            <p:ph type="title"/>
          </p:nvPr>
        </p:nvSpPr>
        <p:spPr>
          <a:xfrm>
            <a:off x="1066800" y="4048691"/>
            <a:ext cx="5029200" cy="196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sz="4400"/>
              <a:t>Business Problem and Objectives</a:t>
            </a:r>
            <a:endParaRPr/>
          </a:p>
        </p:txBody>
      </p:sp>
      <p:pic>
        <p:nvPicPr>
          <p:cNvPr id="129" name="Google Shape;129;p17" descr="Blue arrows pointing at a red button"/>
          <p:cNvPicPr preferRelativeResize="0"/>
          <p:nvPr/>
        </p:nvPicPr>
        <p:blipFill rotWithShape="1">
          <a:blip r:embed="rId3">
            <a:alphaModFix/>
          </a:blip>
          <a:srcRect t="12208" r="-3" b="6282"/>
          <a:stretch/>
        </p:blipFill>
        <p:spPr>
          <a:xfrm>
            <a:off x="-2380" y="-17766"/>
            <a:ext cx="6394567" cy="3479045"/>
          </a:xfrm>
          <a:custGeom>
            <a:avLst/>
            <a:gdLst/>
            <a:ahLst/>
            <a:cxnLst/>
            <a:rect l="l" t="t" r="r" b="b"/>
            <a:pathLst>
              <a:path w="6394567" h="3479045" extrusionOk="0">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a:noFill/>
          <a:ln>
            <a:noFill/>
          </a:ln>
        </p:spPr>
      </p:pic>
      <p:sp>
        <p:nvSpPr>
          <p:cNvPr id="130" name="Google Shape;130;p17"/>
          <p:cNvSpPr txBox="1">
            <a:spLocks noGrp="1"/>
          </p:cNvSpPr>
          <p:nvPr>
            <p:ph type="body" idx="1"/>
          </p:nvPr>
        </p:nvSpPr>
        <p:spPr>
          <a:xfrm>
            <a:off x="6637400" y="1143000"/>
            <a:ext cx="4525800" cy="5262900"/>
          </a:xfrm>
          <a:prstGeom prst="rect">
            <a:avLst/>
          </a:prstGeom>
          <a:noFill/>
          <a:ln>
            <a:noFill/>
          </a:ln>
        </p:spPr>
        <p:txBody>
          <a:bodyPr spcFirstLastPara="1" wrap="square" lIns="91425" tIns="45700" rIns="91425" bIns="45700" anchor="t" anchorCtr="0">
            <a:normAutofit/>
          </a:bodyPr>
          <a:lstStyle/>
          <a:p>
            <a:pPr marL="228600" lvl="0" indent="-230187" algn="l" rtl="0">
              <a:lnSpc>
                <a:spcPct val="120000"/>
              </a:lnSpc>
              <a:spcBef>
                <a:spcPts val="0"/>
              </a:spcBef>
              <a:spcAft>
                <a:spcPts val="0"/>
              </a:spcAft>
              <a:buClr>
                <a:srgbClr val="374151"/>
              </a:buClr>
              <a:buSzPts val="1300"/>
              <a:buChar char="•"/>
            </a:pPr>
            <a:r>
              <a:rPr lang="en-IN" sz="1300" i="1" dirty="0">
                <a:solidFill>
                  <a:srgbClr val="374151"/>
                </a:solidFill>
              </a:rPr>
              <a:t>The business problem that this project aims to address is the challenge faced by the Production House/Investor in efficiently allocating financial resources across various movie projects to maximize profitability and success rates. In the highly competitive and risk-prone entertainment industry, making informed budgeting decisions is crucial for the sustainability and growth of a production house. The problem encompasses:</a:t>
            </a:r>
            <a:endParaRPr sz="1300" dirty="0"/>
          </a:p>
          <a:p>
            <a:pPr marL="228600" lvl="0" indent="-230187" algn="l" rtl="0">
              <a:lnSpc>
                <a:spcPct val="120000"/>
              </a:lnSpc>
              <a:spcBef>
                <a:spcPts val="1000"/>
              </a:spcBef>
              <a:spcAft>
                <a:spcPts val="0"/>
              </a:spcAft>
              <a:buClr>
                <a:srgbClr val="374151"/>
              </a:buClr>
              <a:buSzPts val="1300"/>
              <a:buChar char="•"/>
            </a:pPr>
            <a:r>
              <a:rPr lang="en-IN" sz="1300" b="1" i="1" dirty="0">
                <a:solidFill>
                  <a:srgbClr val="374151"/>
                </a:solidFill>
              </a:rPr>
              <a:t>Resource Allocation Efficiency: </a:t>
            </a:r>
            <a:r>
              <a:rPr lang="en-IN" sz="1300" i="1" dirty="0">
                <a:solidFill>
                  <a:srgbClr val="374151"/>
                </a:solidFill>
              </a:rPr>
              <a:t>The production house must allocate its budget in a way that maximizes returns on investment. This involves deciding how much to invest in each movie project and requires a deep understanding of the financial dynamics of different movie genres.</a:t>
            </a:r>
            <a:endParaRPr sz="1300" dirty="0"/>
          </a:p>
          <a:p>
            <a:pPr marL="228600" lvl="0" indent="-230187" algn="l" rtl="0">
              <a:lnSpc>
                <a:spcPct val="120000"/>
              </a:lnSpc>
              <a:spcBef>
                <a:spcPts val="1000"/>
              </a:spcBef>
              <a:spcAft>
                <a:spcPts val="0"/>
              </a:spcAft>
              <a:buClr>
                <a:srgbClr val="374151"/>
              </a:buClr>
              <a:buSzPts val="1300"/>
              <a:buChar char="•"/>
            </a:pPr>
            <a:r>
              <a:rPr lang="en-IN" sz="1300" b="1" i="1" dirty="0">
                <a:solidFill>
                  <a:srgbClr val="374151"/>
                </a:solidFill>
              </a:rPr>
              <a:t>Market Trends Analysis: </a:t>
            </a:r>
            <a:r>
              <a:rPr lang="en-IN" sz="1300" i="1" dirty="0">
                <a:solidFill>
                  <a:srgbClr val="374151"/>
                </a:solidFill>
              </a:rPr>
              <a:t>The entertainment market is constantly evolving, with varying audience preferences and consumption patterns. The production house needs to understand past and current market trends to predict future successes accurately.</a:t>
            </a:r>
            <a:endParaRPr sz="1300" dirty="0"/>
          </a:p>
          <a:p>
            <a:pPr marL="228600" lvl="0" indent="-185420" algn="l" rtl="0">
              <a:lnSpc>
                <a:spcPct val="120000"/>
              </a:lnSpc>
              <a:spcBef>
                <a:spcPts val="1000"/>
              </a:spcBef>
              <a:spcAft>
                <a:spcPts val="0"/>
              </a:spcAft>
              <a:buClr>
                <a:schemeClr val="dk1"/>
              </a:buClr>
              <a:buSzPts val="800"/>
              <a:buNone/>
            </a:pPr>
            <a:endParaRPr sz="800" i="1" dirty="0">
              <a:solidFill>
                <a:srgbClr val="374151"/>
              </a:solidFill>
              <a:latin typeface="Comfortaa"/>
              <a:ea typeface="Comfortaa"/>
              <a:cs typeface="Comfortaa"/>
              <a:sym typeface="Comfortaa"/>
            </a:endParaRPr>
          </a:p>
        </p:txBody>
      </p:sp>
      <p:pic>
        <p:nvPicPr>
          <p:cNvPr id="131" name="Google Shape;131;p17"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
        <p:nvSpPr>
          <p:cNvPr id="132" name="Google Shape;132;p17"/>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33" name="Google Shape;133;p17" descr="Indian Institute of Management Indore - Wikipedia"/>
          <p:cNvPicPr preferRelativeResize="0"/>
          <p:nvPr/>
        </p:nvPicPr>
        <p:blipFill rotWithShape="1">
          <a:blip r:embed="rId5">
            <a:alphaModFix/>
          </a:blip>
          <a:srcRect/>
          <a:stretch/>
        </p:blipFill>
        <p:spPr>
          <a:xfrm>
            <a:off x="88957" y="75842"/>
            <a:ext cx="411718" cy="66391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4"/>
          <p:cNvSpPr/>
          <p:nvPr/>
        </p:nvSpPr>
        <p:spPr>
          <a:xfrm>
            <a:off x="1066798" y="2433860"/>
            <a:ext cx="4331913" cy="1713657"/>
          </a:xfrm>
          <a:prstGeom prst="roundRect">
            <a:avLst>
              <a:gd name="adj" fmla="val 16667"/>
            </a:avLst>
          </a:prstGeom>
          <a:noFill/>
          <a:ln w="38100" cap="flat" cmpd="sng">
            <a:solidFill>
              <a:srgbClr val="E09214"/>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266700" algn="l" rtl="0">
              <a:spcBef>
                <a:spcPts val="0"/>
              </a:spcBef>
              <a:spcAft>
                <a:spcPts val="0"/>
              </a:spcAft>
              <a:buClr>
                <a:schemeClr val="dk1"/>
              </a:buClr>
              <a:buSzPts val="1200"/>
              <a:buFont typeface="Arial"/>
              <a:buNone/>
            </a:pPr>
            <a:endParaRPr sz="1200">
              <a:solidFill>
                <a:srgbClr val="E09214"/>
              </a:solidFill>
            </a:endParaRPr>
          </a:p>
          <a:p>
            <a:pPr marL="342900" marR="0" lvl="0" indent="-342900" algn="l" rtl="0">
              <a:spcBef>
                <a:spcPts val="0"/>
              </a:spcBef>
              <a:spcAft>
                <a:spcPts val="0"/>
              </a:spcAft>
              <a:buClr>
                <a:srgbClr val="82A70A"/>
              </a:buClr>
              <a:buSzPts val="1200"/>
              <a:buAutoNum type="arabicPeriod"/>
            </a:pPr>
            <a:r>
              <a:rPr lang="en-IN" sz="1200">
                <a:solidFill>
                  <a:srgbClr val="82A70A"/>
                </a:solidFill>
              </a:rPr>
              <a:t>Cause</a:t>
            </a:r>
            <a:r>
              <a:rPr lang="en-IN" sz="1200">
                <a:solidFill>
                  <a:srgbClr val="E09214"/>
                </a:solidFill>
              </a:rPr>
              <a:t> and </a:t>
            </a:r>
            <a:r>
              <a:rPr lang="en-IN" sz="1200">
                <a:solidFill>
                  <a:srgbClr val="0F3A02"/>
                </a:solidFill>
              </a:rPr>
              <a:t>After effect </a:t>
            </a:r>
            <a:endParaRPr/>
          </a:p>
          <a:p>
            <a:pPr marL="342900" marR="0" lvl="0" indent="-342900" algn="l" rtl="0">
              <a:spcBef>
                <a:spcPts val="0"/>
              </a:spcBef>
              <a:spcAft>
                <a:spcPts val="0"/>
              </a:spcAft>
              <a:buClr>
                <a:srgbClr val="82A70A"/>
              </a:buClr>
              <a:buSzPts val="1200"/>
              <a:buAutoNum type="arabicPeriod"/>
            </a:pPr>
            <a:r>
              <a:rPr lang="en-IN" sz="1200">
                <a:solidFill>
                  <a:srgbClr val="82A70A"/>
                </a:solidFill>
              </a:rPr>
              <a:t>Categorical</a:t>
            </a:r>
            <a:r>
              <a:rPr lang="en-IN" sz="1200">
                <a:solidFill>
                  <a:srgbClr val="E09214"/>
                </a:solidFill>
              </a:rPr>
              <a:t> Vs </a:t>
            </a:r>
            <a:r>
              <a:rPr lang="en-IN" sz="1200">
                <a:solidFill>
                  <a:srgbClr val="0F3A02"/>
                </a:solidFill>
              </a:rPr>
              <a:t>Numerical Parameters</a:t>
            </a:r>
            <a:endParaRPr/>
          </a:p>
          <a:p>
            <a:pPr marL="342900" marR="0" lvl="0" indent="-342900" algn="l" rtl="0">
              <a:spcBef>
                <a:spcPts val="0"/>
              </a:spcBef>
              <a:spcAft>
                <a:spcPts val="0"/>
              </a:spcAft>
              <a:buClr>
                <a:srgbClr val="E09214"/>
              </a:buClr>
              <a:buSzPts val="1200"/>
              <a:buAutoNum type="arabicPeriod"/>
            </a:pPr>
            <a:r>
              <a:rPr lang="en-IN" sz="1200">
                <a:solidFill>
                  <a:srgbClr val="E09214"/>
                </a:solidFill>
              </a:rPr>
              <a:t>No. of Unique values</a:t>
            </a:r>
            <a:endParaRPr/>
          </a:p>
        </p:txBody>
      </p:sp>
      <p:sp>
        <p:nvSpPr>
          <p:cNvPr id="682" name="Google Shape;682;p44"/>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Predicting Gross Revenue </a:t>
            </a:r>
            <a:endParaRPr/>
          </a:p>
        </p:txBody>
      </p:sp>
      <p:grpSp>
        <p:nvGrpSpPr>
          <p:cNvPr id="683" name="Google Shape;683;p44"/>
          <p:cNvGrpSpPr/>
          <p:nvPr/>
        </p:nvGrpSpPr>
        <p:grpSpPr>
          <a:xfrm>
            <a:off x="6251619" y="1954126"/>
            <a:ext cx="5061910" cy="706313"/>
            <a:chOff x="1483" y="173490"/>
            <a:chExt cx="5061910" cy="706313"/>
          </a:xfrm>
        </p:grpSpPr>
        <p:sp>
          <p:nvSpPr>
            <p:cNvPr id="684" name="Google Shape;684;p44"/>
            <p:cNvSpPr/>
            <p:nvPr/>
          </p:nvSpPr>
          <p:spPr>
            <a:xfrm>
              <a:off x="1483" y="173490"/>
              <a:ext cx="1177188" cy="706313"/>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4"/>
            <p:cNvSpPr txBox="1"/>
            <p:nvPr/>
          </p:nvSpPr>
          <p:spPr>
            <a:xfrm>
              <a:off x="1483"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rPr>
                <a:t>Genre</a:t>
              </a:r>
              <a:endParaRPr sz="1800">
                <a:solidFill>
                  <a:schemeClr val="dk1"/>
                </a:solidFill>
              </a:endParaRPr>
            </a:p>
          </p:txBody>
        </p:sp>
        <p:sp>
          <p:nvSpPr>
            <p:cNvPr id="686" name="Google Shape;686;p44"/>
            <p:cNvSpPr/>
            <p:nvPr/>
          </p:nvSpPr>
          <p:spPr>
            <a:xfrm>
              <a:off x="1296391" y="173490"/>
              <a:ext cx="1177188" cy="706313"/>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4"/>
            <p:cNvSpPr txBox="1"/>
            <p:nvPr/>
          </p:nvSpPr>
          <p:spPr>
            <a:xfrm>
              <a:off x="1296391"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rPr>
                <a:t>Year</a:t>
              </a:r>
              <a:endParaRPr/>
            </a:p>
          </p:txBody>
        </p:sp>
        <p:sp>
          <p:nvSpPr>
            <p:cNvPr id="688" name="Google Shape;688;p44"/>
            <p:cNvSpPr/>
            <p:nvPr/>
          </p:nvSpPr>
          <p:spPr>
            <a:xfrm>
              <a:off x="2591298" y="173490"/>
              <a:ext cx="1177188" cy="706313"/>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4"/>
            <p:cNvSpPr txBox="1"/>
            <p:nvPr/>
          </p:nvSpPr>
          <p:spPr>
            <a:xfrm>
              <a:off x="2591298"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rPr>
                <a:t>Adjusted budget</a:t>
              </a:r>
              <a:endParaRPr/>
            </a:p>
          </p:txBody>
        </p:sp>
        <p:sp>
          <p:nvSpPr>
            <p:cNvPr id="690" name="Google Shape;690;p44"/>
            <p:cNvSpPr/>
            <p:nvPr/>
          </p:nvSpPr>
          <p:spPr>
            <a:xfrm>
              <a:off x="3886205" y="173490"/>
              <a:ext cx="1177188" cy="706313"/>
            </a:xfrm>
            <a:prstGeom prst="rect">
              <a:avLst/>
            </a:prstGeom>
            <a:solidFill>
              <a:srgbClr val="0F3A02"/>
            </a:solidFill>
            <a:ln w="28575"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4"/>
            <p:cNvSpPr txBox="1"/>
            <p:nvPr/>
          </p:nvSpPr>
          <p:spPr>
            <a:xfrm>
              <a:off x="3886205"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b="1">
                  <a:solidFill>
                    <a:schemeClr val="lt1"/>
                  </a:solidFill>
                </a:rPr>
                <a:t>Adjusted Gross</a:t>
              </a:r>
              <a:endParaRPr/>
            </a:p>
          </p:txBody>
        </p:sp>
      </p:grpSp>
      <p:grpSp>
        <p:nvGrpSpPr>
          <p:cNvPr id="692" name="Google Shape;692;p44"/>
          <p:cNvGrpSpPr/>
          <p:nvPr/>
        </p:nvGrpSpPr>
        <p:grpSpPr>
          <a:xfrm>
            <a:off x="599765" y="5189130"/>
            <a:ext cx="5192461" cy="929104"/>
            <a:chOff x="597624" y="3960965"/>
            <a:chExt cx="5192461" cy="929104"/>
          </a:xfrm>
        </p:grpSpPr>
        <p:grpSp>
          <p:nvGrpSpPr>
            <p:cNvPr id="693" name="Google Shape;693;p44"/>
            <p:cNvGrpSpPr/>
            <p:nvPr/>
          </p:nvGrpSpPr>
          <p:grpSpPr>
            <a:xfrm>
              <a:off x="597624" y="3960965"/>
              <a:ext cx="5192461" cy="929104"/>
              <a:chOff x="1754075" y="2679217"/>
              <a:chExt cx="5192461" cy="929104"/>
            </a:xfrm>
          </p:grpSpPr>
          <p:sp>
            <p:nvSpPr>
              <p:cNvPr id="694" name="Google Shape;694;p44"/>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95" name="Google Shape;695;p44"/>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96" name="Google Shape;696;p44"/>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697" name="Google Shape;697;p44"/>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698" name="Google Shape;698;p44"/>
              <p:cNvGrpSpPr/>
              <p:nvPr/>
            </p:nvGrpSpPr>
            <p:grpSpPr>
              <a:xfrm>
                <a:off x="3015263" y="2820175"/>
                <a:ext cx="3210900" cy="636350"/>
                <a:chOff x="5222700" y="3658300"/>
                <a:chExt cx="3210900" cy="636350"/>
              </a:xfrm>
            </p:grpSpPr>
            <p:sp>
              <p:nvSpPr>
                <p:cNvPr id="699" name="Google Shape;699;p44"/>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700" name="Google Shape;700;p44"/>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701" name="Google Shape;701;p44"/>
            <p:cNvGrpSpPr/>
            <p:nvPr/>
          </p:nvGrpSpPr>
          <p:grpSpPr>
            <a:xfrm>
              <a:off x="5269478" y="4262653"/>
              <a:ext cx="356626" cy="349852"/>
              <a:chOff x="-1183550" y="3586525"/>
              <a:chExt cx="296175" cy="290550"/>
            </a:xfrm>
          </p:grpSpPr>
          <p:sp>
            <p:nvSpPr>
              <p:cNvPr id="702" name="Google Shape;702;p4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03" name="Google Shape;703;p4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04" name="Google Shape;704;p4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05" name="Google Shape;705;p4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06" name="Google Shape;706;p4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07" name="Google Shape;707;p4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08" name="Google Shape;708;p4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09" name="Google Shape;709;p4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10" name="Google Shape;710;p4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711" name="Google Shape;711;p44"/>
          <p:cNvGrpSpPr/>
          <p:nvPr/>
        </p:nvGrpSpPr>
        <p:grpSpPr>
          <a:xfrm>
            <a:off x="597624" y="1821899"/>
            <a:ext cx="5192461" cy="928819"/>
            <a:chOff x="597624" y="2273671"/>
            <a:chExt cx="5192461" cy="928819"/>
          </a:xfrm>
        </p:grpSpPr>
        <p:grpSp>
          <p:nvGrpSpPr>
            <p:cNvPr id="712" name="Google Shape;712;p44"/>
            <p:cNvGrpSpPr/>
            <p:nvPr/>
          </p:nvGrpSpPr>
          <p:grpSpPr>
            <a:xfrm>
              <a:off x="597624" y="2273671"/>
              <a:ext cx="5192461" cy="928819"/>
              <a:chOff x="1754075" y="1105127"/>
              <a:chExt cx="5192461" cy="928819"/>
            </a:xfrm>
          </p:grpSpPr>
          <p:sp>
            <p:nvSpPr>
              <p:cNvPr id="713" name="Google Shape;713;p44"/>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714" name="Google Shape;714;p44"/>
              <p:cNvGrpSpPr/>
              <p:nvPr/>
            </p:nvGrpSpPr>
            <p:grpSpPr>
              <a:xfrm>
                <a:off x="1754075" y="1105127"/>
                <a:ext cx="5130486" cy="928819"/>
                <a:chOff x="1754075" y="1105127"/>
                <a:chExt cx="5130486" cy="928819"/>
              </a:xfrm>
            </p:grpSpPr>
            <p:sp>
              <p:nvSpPr>
                <p:cNvPr id="715" name="Google Shape;715;p44"/>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16" name="Google Shape;716;p44"/>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17" name="Google Shape;717;p44"/>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718" name="Google Shape;718;p44"/>
                <p:cNvGrpSpPr/>
                <p:nvPr/>
              </p:nvGrpSpPr>
              <p:grpSpPr>
                <a:xfrm>
                  <a:off x="3015263" y="1251409"/>
                  <a:ext cx="3210900" cy="636350"/>
                  <a:chOff x="5222700" y="3658300"/>
                  <a:chExt cx="3210900" cy="636350"/>
                </a:xfrm>
              </p:grpSpPr>
              <p:sp>
                <p:nvSpPr>
                  <p:cNvPr id="719" name="Google Shape;719;p44"/>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i="0" u="none" strike="noStrike" cap="none">
                        <a:solidFill>
                          <a:srgbClr val="FFFFFF"/>
                        </a:solidFill>
                      </a:rPr>
                      <a:t>What are the correct parameters for model creation?</a:t>
                    </a:r>
                    <a:endParaRPr sz="1050" i="0" u="none" strike="noStrike" cap="none">
                      <a:solidFill>
                        <a:srgbClr val="FFFFFF"/>
                      </a:solidFill>
                    </a:endParaRPr>
                  </a:p>
                </p:txBody>
              </p:sp>
              <p:sp>
                <p:nvSpPr>
                  <p:cNvPr id="720" name="Google Shape;720;p44"/>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rPr>
                      <a:t>Parameter Selection</a:t>
                    </a:r>
                    <a:endParaRPr sz="1800" b="1" i="0" u="none" strike="noStrike" cap="none">
                      <a:solidFill>
                        <a:srgbClr val="FFFFFF"/>
                      </a:solidFill>
                    </a:endParaRPr>
                  </a:p>
                </p:txBody>
              </p:sp>
            </p:grpSp>
          </p:grpSp>
        </p:grpSp>
        <p:grpSp>
          <p:nvGrpSpPr>
            <p:cNvPr id="721" name="Google Shape;721;p44"/>
            <p:cNvGrpSpPr/>
            <p:nvPr/>
          </p:nvGrpSpPr>
          <p:grpSpPr>
            <a:xfrm>
              <a:off x="5310579" y="2557493"/>
              <a:ext cx="274799" cy="361017"/>
              <a:chOff x="-4082800" y="3612425"/>
              <a:chExt cx="222150" cy="291825"/>
            </a:xfrm>
          </p:grpSpPr>
          <p:sp>
            <p:nvSpPr>
              <p:cNvPr id="722" name="Google Shape;722;p4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23" name="Google Shape;723;p4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24" name="Google Shape;724;p4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725" name="Google Shape;725;p44"/>
          <p:cNvGrpSpPr/>
          <p:nvPr/>
        </p:nvGrpSpPr>
        <p:grpSpPr>
          <a:xfrm>
            <a:off x="597624" y="4173165"/>
            <a:ext cx="5193487" cy="928848"/>
            <a:chOff x="1039995" y="3113220"/>
            <a:chExt cx="5193487" cy="928848"/>
          </a:xfrm>
        </p:grpSpPr>
        <p:grpSp>
          <p:nvGrpSpPr>
            <p:cNvPr id="726" name="Google Shape;726;p44"/>
            <p:cNvGrpSpPr/>
            <p:nvPr/>
          </p:nvGrpSpPr>
          <p:grpSpPr>
            <a:xfrm>
              <a:off x="1039995" y="3113220"/>
              <a:ext cx="5193487" cy="928848"/>
              <a:chOff x="2196446" y="1900271"/>
              <a:chExt cx="5193487" cy="928848"/>
            </a:xfrm>
          </p:grpSpPr>
          <p:sp>
            <p:nvSpPr>
              <p:cNvPr id="727" name="Google Shape;727;p44"/>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28" name="Google Shape;728;p44"/>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29" name="Google Shape;729;p44"/>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30" name="Google Shape;730;p44"/>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731" name="Google Shape;731;p44"/>
              <p:cNvGrpSpPr/>
              <p:nvPr/>
            </p:nvGrpSpPr>
            <p:grpSpPr>
              <a:xfrm>
                <a:off x="3443750" y="2050317"/>
                <a:ext cx="3210900" cy="636350"/>
                <a:chOff x="5222700" y="3658300"/>
                <a:chExt cx="3210900" cy="636350"/>
              </a:xfrm>
            </p:grpSpPr>
            <p:sp>
              <p:nvSpPr>
                <p:cNvPr id="732" name="Google Shape;732;p44"/>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733" name="Google Shape;733;p44"/>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734" name="Google Shape;734;p44"/>
            <p:cNvGrpSpPr/>
            <p:nvPr/>
          </p:nvGrpSpPr>
          <p:grpSpPr>
            <a:xfrm>
              <a:off x="5791867" y="3408283"/>
              <a:ext cx="201352" cy="346166"/>
              <a:chOff x="-39205300" y="3220175"/>
              <a:chExt cx="185100" cy="318225"/>
            </a:xfrm>
          </p:grpSpPr>
          <p:sp>
            <p:nvSpPr>
              <p:cNvPr id="735" name="Google Shape;735;p44"/>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36" name="Google Shape;736;p44"/>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5"/>
          <p:cNvSpPr/>
          <p:nvPr/>
        </p:nvSpPr>
        <p:spPr>
          <a:xfrm>
            <a:off x="1081971" y="3432770"/>
            <a:ext cx="4331913" cy="1713657"/>
          </a:xfrm>
          <a:prstGeom prst="roundRect">
            <a:avLst>
              <a:gd name="adj" fmla="val 16667"/>
            </a:avLst>
          </a:prstGeom>
          <a:noFill/>
          <a:ln w="38100" cap="flat" cmpd="sng">
            <a:solidFill>
              <a:srgbClr val="2FC948"/>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266700" algn="l" rtl="0">
              <a:spcBef>
                <a:spcPts val="0"/>
              </a:spcBef>
              <a:spcAft>
                <a:spcPts val="0"/>
              </a:spcAft>
              <a:buClr>
                <a:schemeClr val="dk1"/>
              </a:buClr>
              <a:buSzPts val="1200"/>
              <a:buFont typeface="Arial"/>
              <a:buNone/>
            </a:pPr>
            <a:endParaRPr sz="1200">
              <a:solidFill>
                <a:srgbClr val="E09214"/>
              </a:solidFill>
            </a:endParaRPr>
          </a:p>
          <a:p>
            <a:pPr marL="342900" marR="0" lvl="0" indent="-342900" algn="l" rtl="0">
              <a:spcBef>
                <a:spcPts val="0"/>
              </a:spcBef>
              <a:spcAft>
                <a:spcPts val="0"/>
              </a:spcAft>
              <a:buClr>
                <a:srgbClr val="2FC948"/>
              </a:buClr>
              <a:buSzPts val="1200"/>
              <a:buAutoNum type="arabicPeriod"/>
            </a:pPr>
            <a:r>
              <a:rPr lang="en-IN" sz="1200">
                <a:solidFill>
                  <a:srgbClr val="2FC948"/>
                </a:solidFill>
              </a:rPr>
              <a:t>Range of the data</a:t>
            </a:r>
            <a:endParaRPr/>
          </a:p>
        </p:txBody>
      </p:sp>
      <p:sp>
        <p:nvSpPr>
          <p:cNvPr id="742" name="Google Shape;742;p45"/>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Predicting Gross Revenue </a:t>
            </a:r>
            <a:endParaRPr/>
          </a:p>
        </p:txBody>
      </p:sp>
      <p:grpSp>
        <p:nvGrpSpPr>
          <p:cNvPr id="743" name="Google Shape;743;p45"/>
          <p:cNvGrpSpPr/>
          <p:nvPr/>
        </p:nvGrpSpPr>
        <p:grpSpPr>
          <a:xfrm>
            <a:off x="6251619" y="1954126"/>
            <a:ext cx="5061910" cy="706313"/>
            <a:chOff x="1483" y="173490"/>
            <a:chExt cx="5061910" cy="706313"/>
          </a:xfrm>
        </p:grpSpPr>
        <p:sp>
          <p:nvSpPr>
            <p:cNvPr id="744" name="Google Shape;744;p45"/>
            <p:cNvSpPr/>
            <p:nvPr/>
          </p:nvSpPr>
          <p:spPr>
            <a:xfrm>
              <a:off x="1483" y="173490"/>
              <a:ext cx="1177188" cy="706313"/>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txBox="1"/>
            <p:nvPr/>
          </p:nvSpPr>
          <p:spPr>
            <a:xfrm>
              <a:off x="1483"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rPr>
                <a:t>Genre</a:t>
              </a:r>
              <a:endParaRPr sz="1800">
                <a:solidFill>
                  <a:schemeClr val="dk1"/>
                </a:solidFill>
              </a:endParaRPr>
            </a:p>
          </p:txBody>
        </p:sp>
        <p:sp>
          <p:nvSpPr>
            <p:cNvPr id="746" name="Google Shape;746;p45"/>
            <p:cNvSpPr/>
            <p:nvPr/>
          </p:nvSpPr>
          <p:spPr>
            <a:xfrm>
              <a:off x="1296391" y="173490"/>
              <a:ext cx="1177188" cy="706313"/>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5"/>
            <p:cNvSpPr txBox="1"/>
            <p:nvPr/>
          </p:nvSpPr>
          <p:spPr>
            <a:xfrm>
              <a:off x="1296391"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rPr>
                <a:t>Year</a:t>
              </a:r>
              <a:endParaRPr/>
            </a:p>
          </p:txBody>
        </p:sp>
        <p:sp>
          <p:nvSpPr>
            <p:cNvPr id="748" name="Google Shape;748;p45"/>
            <p:cNvSpPr/>
            <p:nvPr/>
          </p:nvSpPr>
          <p:spPr>
            <a:xfrm>
              <a:off x="2591298" y="173490"/>
              <a:ext cx="1177188" cy="706313"/>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txBox="1"/>
            <p:nvPr/>
          </p:nvSpPr>
          <p:spPr>
            <a:xfrm>
              <a:off x="2591298"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rPr>
                <a:t>Adjusted budget</a:t>
              </a:r>
              <a:endParaRPr/>
            </a:p>
          </p:txBody>
        </p:sp>
        <p:sp>
          <p:nvSpPr>
            <p:cNvPr id="750" name="Google Shape;750;p45"/>
            <p:cNvSpPr/>
            <p:nvPr/>
          </p:nvSpPr>
          <p:spPr>
            <a:xfrm>
              <a:off x="3886205" y="173490"/>
              <a:ext cx="1177188" cy="706313"/>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txBox="1"/>
            <p:nvPr/>
          </p:nvSpPr>
          <p:spPr>
            <a:xfrm>
              <a:off x="3886205"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b="1">
                  <a:solidFill>
                    <a:schemeClr val="lt1"/>
                  </a:solidFill>
                </a:rPr>
                <a:t>Adjusted Gross</a:t>
              </a:r>
              <a:endParaRPr/>
            </a:p>
          </p:txBody>
        </p:sp>
      </p:grpSp>
      <p:grpSp>
        <p:nvGrpSpPr>
          <p:cNvPr id="752" name="Google Shape;752;p45"/>
          <p:cNvGrpSpPr/>
          <p:nvPr/>
        </p:nvGrpSpPr>
        <p:grpSpPr>
          <a:xfrm>
            <a:off x="599765" y="5189130"/>
            <a:ext cx="5192461" cy="929104"/>
            <a:chOff x="597624" y="3960965"/>
            <a:chExt cx="5192461" cy="929104"/>
          </a:xfrm>
        </p:grpSpPr>
        <p:grpSp>
          <p:nvGrpSpPr>
            <p:cNvPr id="753" name="Google Shape;753;p45"/>
            <p:cNvGrpSpPr/>
            <p:nvPr/>
          </p:nvGrpSpPr>
          <p:grpSpPr>
            <a:xfrm>
              <a:off x="597624" y="3960965"/>
              <a:ext cx="5192461" cy="929104"/>
              <a:chOff x="1754075" y="2679217"/>
              <a:chExt cx="5192461" cy="929104"/>
            </a:xfrm>
          </p:grpSpPr>
          <p:sp>
            <p:nvSpPr>
              <p:cNvPr id="754" name="Google Shape;754;p45"/>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55" name="Google Shape;755;p45"/>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56" name="Google Shape;756;p45"/>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57" name="Google Shape;757;p45"/>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758" name="Google Shape;758;p45"/>
              <p:cNvGrpSpPr/>
              <p:nvPr/>
            </p:nvGrpSpPr>
            <p:grpSpPr>
              <a:xfrm>
                <a:off x="3015263" y="2820175"/>
                <a:ext cx="3210900" cy="636350"/>
                <a:chOff x="5222700" y="3658300"/>
                <a:chExt cx="3210900" cy="636350"/>
              </a:xfrm>
            </p:grpSpPr>
            <p:sp>
              <p:nvSpPr>
                <p:cNvPr id="759" name="Google Shape;759;p45"/>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760" name="Google Shape;760;p45"/>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761" name="Google Shape;761;p45"/>
            <p:cNvGrpSpPr/>
            <p:nvPr/>
          </p:nvGrpSpPr>
          <p:grpSpPr>
            <a:xfrm>
              <a:off x="5269478" y="4262653"/>
              <a:ext cx="356626" cy="349852"/>
              <a:chOff x="-1183550" y="3586525"/>
              <a:chExt cx="296175" cy="290550"/>
            </a:xfrm>
          </p:grpSpPr>
          <p:sp>
            <p:nvSpPr>
              <p:cNvPr id="762" name="Google Shape;762;p45"/>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63" name="Google Shape;763;p45"/>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64" name="Google Shape;764;p45"/>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65" name="Google Shape;765;p45"/>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66" name="Google Shape;766;p45"/>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67" name="Google Shape;767;p45"/>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68" name="Google Shape;768;p45"/>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69" name="Google Shape;769;p45"/>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70" name="Google Shape;770;p45"/>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771" name="Google Shape;771;p45"/>
          <p:cNvGrpSpPr/>
          <p:nvPr/>
        </p:nvGrpSpPr>
        <p:grpSpPr>
          <a:xfrm>
            <a:off x="597624" y="1821899"/>
            <a:ext cx="5192461" cy="928819"/>
            <a:chOff x="597624" y="2273671"/>
            <a:chExt cx="5192461" cy="928819"/>
          </a:xfrm>
        </p:grpSpPr>
        <p:grpSp>
          <p:nvGrpSpPr>
            <p:cNvPr id="772" name="Google Shape;772;p45"/>
            <p:cNvGrpSpPr/>
            <p:nvPr/>
          </p:nvGrpSpPr>
          <p:grpSpPr>
            <a:xfrm>
              <a:off x="597624" y="2273671"/>
              <a:ext cx="5192461" cy="928819"/>
              <a:chOff x="1754075" y="1105127"/>
              <a:chExt cx="5192461" cy="928819"/>
            </a:xfrm>
          </p:grpSpPr>
          <p:sp>
            <p:nvSpPr>
              <p:cNvPr id="773" name="Google Shape;773;p45"/>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774" name="Google Shape;774;p45"/>
              <p:cNvGrpSpPr/>
              <p:nvPr/>
            </p:nvGrpSpPr>
            <p:grpSpPr>
              <a:xfrm>
                <a:off x="1754075" y="1105127"/>
                <a:ext cx="5130486" cy="928819"/>
                <a:chOff x="1754075" y="1105127"/>
                <a:chExt cx="5130486" cy="928819"/>
              </a:xfrm>
            </p:grpSpPr>
            <p:sp>
              <p:nvSpPr>
                <p:cNvPr id="775" name="Google Shape;775;p45"/>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76" name="Google Shape;776;p45"/>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77" name="Google Shape;777;p45"/>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778" name="Google Shape;778;p45"/>
                <p:cNvGrpSpPr/>
                <p:nvPr/>
              </p:nvGrpSpPr>
              <p:grpSpPr>
                <a:xfrm>
                  <a:off x="3015263" y="1251409"/>
                  <a:ext cx="3210900" cy="636350"/>
                  <a:chOff x="5222700" y="3658300"/>
                  <a:chExt cx="3210900" cy="636350"/>
                </a:xfrm>
              </p:grpSpPr>
              <p:sp>
                <p:nvSpPr>
                  <p:cNvPr id="779" name="Google Shape;779;p45"/>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i="0" u="none" strike="noStrike" cap="none">
                        <a:solidFill>
                          <a:srgbClr val="FFFFFF"/>
                        </a:solidFill>
                      </a:rPr>
                      <a:t>What are the correct parameters for model creation?</a:t>
                    </a:r>
                    <a:endParaRPr sz="1050" i="0" u="none" strike="noStrike" cap="none">
                      <a:solidFill>
                        <a:srgbClr val="FFFFFF"/>
                      </a:solidFill>
                    </a:endParaRPr>
                  </a:p>
                </p:txBody>
              </p:sp>
              <p:sp>
                <p:nvSpPr>
                  <p:cNvPr id="780" name="Google Shape;780;p45"/>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rPr>
                      <a:t>Parameter Selection</a:t>
                    </a:r>
                    <a:endParaRPr sz="1800" b="1" i="0" u="none" strike="noStrike" cap="none">
                      <a:solidFill>
                        <a:srgbClr val="FFFFFF"/>
                      </a:solidFill>
                    </a:endParaRPr>
                  </a:p>
                </p:txBody>
              </p:sp>
            </p:grpSp>
          </p:grpSp>
        </p:grpSp>
        <p:grpSp>
          <p:nvGrpSpPr>
            <p:cNvPr id="781" name="Google Shape;781;p45"/>
            <p:cNvGrpSpPr/>
            <p:nvPr/>
          </p:nvGrpSpPr>
          <p:grpSpPr>
            <a:xfrm>
              <a:off x="5310579" y="2557493"/>
              <a:ext cx="274799" cy="361017"/>
              <a:chOff x="-4082800" y="3612425"/>
              <a:chExt cx="222150" cy="291825"/>
            </a:xfrm>
          </p:grpSpPr>
          <p:sp>
            <p:nvSpPr>
              <p:cNvPr id="782" name="Google Shape;782;p45"/>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83" name="Google Shape;783;p45"/>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84" name="Google Shape;784;p45"/>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785" name="Google Shape;785;p45"/>
          <p:cNvGrpSpPr/>
          <p:nvPr/>
        </p:nvGrpSpPr>
        <p:grpSpPr>
          <a:xfrm>
            <a:off x="597624" y="2875181"/>
            <a:ext cx="5193487" cy="928848"/>
            <a:chOff x="1039995" y="3113220"/>
            <a:chExt cx="5193487" cy="928848"/>
          </a:xfrm>
        </p:grpSpPr>
        <p:grpSp>
          <p:nvGrpSpPr>
            <p:cNvPr id="786" name="Google Shape;786;p45"/>
            <p:cNvGrpSpPr/>
            <p:nvPr/>
          </p:nvGrpSpPr>
          <p:grpSpPr>
            <a:xfrm>
              <a:off x="1039995" y="3113220"/>
              <a:ext cx="5193487" cy="928848"/>
              <a:chOff x="2196446" y="1900271"/>
              <a:chExt cx="5193487" cy="928848"/>
            </a:xfrm>
          </p:grpSpPr>
          <p:sp>
            <p:nvSpPr>
              <p:cNvPr id="787" name="Google Shape;787;p45"/>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88" name="Google Shape;788;p45"/>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89" name="Google Shape;789;p45"/>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90" name="Google Shape;790;p45"/>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791" name="Google Shape;791;p45"/>
              <p:cNvGrpSpPr/>
              <p:nvPr/>
            </p:nvGrpSpPr>
            <p:grpSpPr>
              <a:xfrm>
                <a:off x="3443750" y="2050317"/>
                <a:ext cx="3210900" cy="636350"/>
                <a:chOff x="5222700" y="3658300"/>
                <a:chExt cx="3210900" cy="636350"/>
              </a:xfrm>
            </p:grpSpPr>
            <p:sp>
              <p:nvSpPr>
                <p:cNvPr id="792" name="Google Shape;792;p45"/>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793" name="Google Shape;793;p45"/>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794" name="Google Shape;794;p45"/>
            <p:cNvGrpSpPr/>
            <p:nvPr/>
          </p:nvGrpSpPr>
          <p:grpSpPr>
            <a:xfrm>
              <a:off x="5791867" y="3408283"/>
              <a:ext cx="201352" cy="346166"/>
              <a:chOff x="-39205300" y="3220175"/>
              <a:chExt cx="185100" cy="318225"/>
            </a:xfrm>
          </p:grpSpPr>
          <p:sp>
            <p:nvSpPr>
              <p:cNvPr id="795" name="Google Shape;795;p4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796" name="Google Shape;796;p4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797" name="Google Shape;797;p45"/>
          <p:cNvGrpSpPr/>
          <p:nvPr/>
        </p:nvGrpSpPr>
        <p:grpSpPr>
          <a:xfrm>
            <a:off x="7521388" y="2665603"/>
            <a:ext cx="1210234" cy="1110501"/>
            <a:chOff x="7566212" y="2831629"/>
            <a:chExt cx="1210234" cy="1110501"/>
          </a:xfrm>
        </p:grpSpPr>
        <p:sp>
          <p:nvSpPr>
            <p:cNvPr id="798" name="Google Shape;798;p45"/>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2019</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1980</a:t>
              </a:r>
              <a:endParaRPr/>
            </a:p>
          </p:txBody>
        </p:sp>
        <p:sp>
          <p:nvSpPr>
            <p:cNvPr id="799" name="Google Shape;799;p45"/>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grpSp>
        <p:nvGrpSpPr>
          <p:cNvPr id="800" name="Google Shape;800;p45"/>
          <p:cNvGrpSpPr/>
          <p:nvPr/>
        </p:nvGrpSpPr>
        <p:grpSpPr>
          <a:xfrm>
            <a:off x="8817566" y="2675944"/>
            <a:ext cx="1210234" cy="1110501"/>
            <a:chOff x="7566212" y="2831629"/>
            <a:chExt cx="1210234" cy="1110501"/>
          </a:xfrm>
        </p:grpSpPr>
        <p:sp>
          <p:nvSpPr>
            <p:cNvPr id="801" name="Google Shape;801;p45"/>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284.1 M</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1155 </a:t>
              </a:r>
              <a:endParaRPr/>
            </a:p>
          </p:txBody>
        </p:sp>
        <p:sp>
          <p:nvSpPr>
            <p:cNvPr id="802" name="Google Shape;802;p45"/>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grpSp>
        <p:nvGrpSpPr>
          <p:cNvPr id="803" name="Google Shape;803;p45"/>
          <p:cNvGrpSpPr/>
          <p:nvPr/>
        </p:nvGrpSpPr>
        <p:grpSpPr>
          <a:xfrm>
            <a:off x="10115123" y="2665603"/>
            <a:ext cx="1210234" cy="1110501"/>
            <a:chOff x="7566212" y="2831629"/>
            <a:chExt cx="1210234" cy="1110501"/>
          </a:xfrm>
        </p:grpSpPr>
        <p:sp>
          <p:nvSpPr>
            <p:cNvPr id="804" name="Google Shape;804;p45"/>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1.96 T</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677.1</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1980</a:t>
              </a:r>
              <a:endParaRPr/>
            </a:p>
          </p:txBody>
        </p:sp>
        <p:sp>
          <p:nvSpPr>
            <p:cNvPr id="805" name="Google Shape;805;p45"/>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46"/>
          <p:cNvSpPr/>
          <p:nvPr/>
        </p:nvSpPr>
        <p:spPr>
          <a:xfrm>
            <a:off x="1081971" y="3432770"/>
            <a:ext cx="4331913" cy="1713657"/>
          </a:xfrm>
          <a:prstGeom prst="roundRect">
            <a:avLst>
              <a:gd name="adj" fmla="val 16667"/>
            </a:avLst>
          </a:prstGeom>
          <a:noFill/>
          <a:ln w="38100" cap="flat" cmpd="sng">
            <a:solidFill>
              <a:srgbClr val="2FC948"/>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266700" algn="l" rtl="0">
              <a:spcBef>
                <a:spcPts val="0"/>
              </a:spcBef>
              <a:spcAft>
                <a:spcPts val="0"/>
              </a:spcAft>
              <a:buClr>
                <a:schemeClr val="dk1"/>
              </a:buClr>
              <a:buSzPts val="1200"/>
              <a:buFont typeface="Arial"/>
              <a:buNone/>
            </a:pPr>
            <a:endParaRPr sz="1200">
              <a:solidFill>
                <a:srgbClr val="E09214"/>
              </a:solidFill>
            </a:endParaRPr>
          </a:p>
          <a:p>
            <a:pPr marL="342900" marR="0" lvl="0" indent="-342900" algn="l" rtl="0">
              <a:spcBef>
                <a:spcPts val="0"/>
              </a:spcBef>
              <a:spcAft>
                <a:spcPts val="0"/>
              </a:spcAft>
              <a:buClr>
                <a:srgbClr val="2FC948"/>
              </a:buClr>
              <a:buSzPts val="1200"/>
              <a:buAutoNum type="arabicPeriod"/>
            </a:pPr>
            <a:r>
              <a:rPr lang="en-IN" sz="1200">
                <a:solidFill>
                  <a:srgbClr val="2FC948"/>
                </a:solidFill>
              </a:rPr>
              <a:t>Range of the data- </a:t>
            </a:r>
            <a:r>
              <a:rPr lang="en-IN" sz="1200">
                <a:solidFill>
                  <a:schemeClr val="dk1"/>
                </a:solidFill>
              </a:rPr>
              <a:t>Standard scaler of sklearn     (Z-transformation)</a:t>
            </a:r>
            <a:endParaRPr/>
          </a:p>
          <a:p>
            <a:pPr marL="342900" marR="0" lvl="0" indent="-266700" algn="l" rtl="0">
              <a:spcBef>
                <a:spcPts val="0"/>
              </a:spcBef>
              <a:spcAft>
                <a:spcPts val="0"/>
              </a:spcAft>
              <a:buClr>
                <a:schemeClr val="dk1"/>
              </a:buClr>
              <a:buSzPts val="1200"/>
              <a:buFont typeface="Arial"/>
              <a:buNone/>
            </a:pPr>
            <a:endParaRPr sz="1200">
              <a:solidFill>
                <a:srgbClr val="2FC948"/>
              </a:solidFill>
            </a:endParaRPr>
          </a:p>
        </p:txBody>
      </p:sp>
      <p:sp>
        <p:nvSpPr>
          <p:cNvPr id="811" name="Google Shape;811;p46"/>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Predicting Gross Revenue </a:t>
            </a:r>
            <a:endParaRPr/>
          </a:p>
        </p:txBody>
      </p:sp>
      <p:grpSp>
        <p:nvGrpSpPr>
          <p:cNvPr id="812" name="Google Shape;812;p46"/>
          <p:cNvGrpSpPr/>
          <p:nvPr/>
        </p:nvGrpSpPr>
        <p:grpSpPr>
          <a:xfrm>
            <a:off x="6251619" y="1954126"/>
            <a:ext cx="5061910" cy="706313"/>
            <a:chOff x="1483" y="173490"/>
            <a:chExt cx="5061910" cy="706313"/>
          </a:xfrm>
        </p:grpSpPr>
        <p:sp>
          <p:nvSpPr>
            <p:cNvPr id="813" name="Google Shape;813;p46"/>
            <p:cNvSpPr/>
            <p:nvPr/>
          </p:nvSpPr>
          <p:spPr>
            <a:xfrm>
              <a:off x="1483" y="173490"/>
              <a:ext cx="1177188" cy="706313"/>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txBox="1"/>
            <p:nvPr/>
          </p:nvSpPr>
          <p:spPr>
            <a:xfrm>
              <a:off x="1483"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rPr>
                <a:t>Genre</a:t>
              </a:r>
              <a:endParaRPr sz="1800">
                <a:solidFill>
                  <a:schemeClr val="dk1"/>
                </a:solidFill>
              </a:endParaRPr>
            </a:p>
          </p:txBody>
        </p:sp>
        <p:sp>
          <p:nvSpPr>
            <p:cNvPr id="815" name="Google Shape;815;p46"/>
            <p:cNvSpPr/>
            <p:nvPr/>
          </p:nvSpPr>
          <p:spPr>
            <a:xfrm>
              <a:off x="1296391" y="173490"/>
              <a:ext cx="1177188" cy="706313"/>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6"/>
            <p:cNvSpPr txBox="1"/>
            <p:nvPr/>
          </p:nvSpPr>
          <p:spPr>
            <a:xfrm>
              <a:off x="1296391"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rPr>
                <a:t>Year</a:t>
              </a:r>
              <a:endParaRPr/>
            </a:p>
          </p:txBody>
        </p:sp>
        <p:sp>
          <p:nvSpPr>
            <p:cNvPr id="817" name="Google Shape;817;p46"/>
            <p:cNvSpPr/>
            <p:nvPr/>
          </p:nvSpPr>
          <p:spPr>
            <a:xfrm>
              <a:off x="2591298" y="173490"/>
              <a:ext cx="1177188" cy="706313"/>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txBox="1"/>
            <p:nvPr/>
          </p:nvSpPr>
          <p:spPr>
            <a:xfrm>
              <a:off x="2591298"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rPr>
                <a:t>Adjusted budget</a:t>
              </a:r>
              <a:endParaRPr/>
            </a:p>
          </p:txBody>
        </p:sp>
        <p:sp>
          <p:nvSpPr>
            <p:cNvPr id="819" name="Google Shape;819;p46"/>
            <p:cNvSpPr/>
            <p:nvPr/>
          </p:nvSpPr>
          <p:spPr>
            <a:xfrm>
              <a:off x="3886205" y="173490"/>
              <a:ext cx="1177188" cy="706313"/>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6"/>
            <p:cNvSpPr txBox="1"/>
            <p:nvPr/>
          </p:nvSpPr>
          <p:spPr>
            <a:xfrm>
              <a:off x="3886205" y="173490"/>
              <a:ext cx="1177188" cy="706313"/>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b="1">
                  <a:solidFill>
                    <a:schemeClr val="lt1"/>
                  </a:solidFill>
                </a:rPr>
                <a:t>Adjusted Gross</a:t>
              </a:r>
              <a:endParaRPr/>
            </a:p>
          </p:txBody>
        </p:sp>
      </p:grpSp>
      <p:grpSp>
        <p:nvGrpSpPr>
          <p:cNvPr id="821" name="Google Shape;821;p46"/>
          <p:cNvGrpSpPr/>
          <p:nvPr/>
        </p:nvGrpSpPr>
        <p:grpSpPr>
          <a:xfrm>
            <a:off x="599765" y="5189130"/>
            <a:ext cx="5192461" cy="929104"/>
            <a:chOff x="597624" y="3960965"/>
            <a:chExt cx="5192461" cy="929104"/>
          </a:xfrm>
        </p:grpSpPr>
        <p:grpSp>
          <p:nvGrpSpPr>
            <p:cNvPr id="822" name="Google Shape;822;p46"/>
            <p:cNvGrpSpPr/>
            <p:nvPr/>
          </p:nvGrpSpPr>
          <p:grpSpPr>
            <a:xfrm>
              <a:off x="597624" y="3960965"/>
              <a:ext cx="5192461" cy="929104"/>
              <a:chOff x="1754075" y="2679217"/>
              <a:chExt cx="5192461" cy="929104"/>
            </a:xfrm>
          </p:grpSpPr>
          <p:sp>
            <p:nvSpPr>
              <p:cNvPr id="823" name="Google Shape;823;p46"/>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24" name="Google Shape;824;p46"/>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25" name="Google Shape;825;p46"/>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26" name="Google Shape;826;p46"/>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827" name="Google Shape;827;p46"/>
              <p:cNvGrpSpPr/>
              <p:nvPr/>
            </p:nvGrpSpPr>
            <p:grpSpPr>
              <a:xfrm>
                <a:off x="3015263" y="2820175"/>
                <a:ext cx="3210900" cy="636350"/>
                <a:chOff x="5222700" y="3658300"/>
                <a:chExt cx="3210900" cy="636350"/>
              </a:xfrm>
            </p:grpSpPr>
            <p:sp>
              <p:nvSpPr>
                <p:cNvPr id="828" name="Google Shape;828;p46"/>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829" name="Google Shape;829;p46"/>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830" name="Google Shape;830;p46"/>
            <p:cNvGrpSpPr/>
            <p:nvPr/>
          </p:nvGrpSpPr>
          <p:grpSpPr>
            <a:xfrm>
              <a:off x="5269478" y="4262653"/>
              <a:ext cx="356626" cy="349852"/>
              <a:chOff x="-1183550" y="3586525"/>
              <a:chExt cx="296175" cy="290550"/>
            </a:xfrm>
          </p:grpSpPr>
          <p:sp>
            <p:nvSpPr>
              <p:cNvPr id="831" name="Google Shape;831;p4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32" name="Google Shape;832;p4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33" name="Google Shape;833;p4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34" name="Google Shape;834;p4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35" name="Google Shape;835;p4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36" name="Google Shape;836;p4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37" name="Google Shape;837;p4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38" name="Google Shape;838;p4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39" name="Google Shape;839;p4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840" name="Google Shape;840;p46"/>
          <p:cNvGrpSpPr/>
          <p:nvPr/>
        </p:nvGrpSpPr>
        <p:grpSpPr>
          <a:xfrm>
            <a:off x="597624" y="1821899"/>
            <a:ext cx="5192461" cy="928819"/>
            <a:chOff x="597624" y="2273671"/>
            <a:chExt cx="5192461" cy="928819"/>
          </a:xfrm>
        </p:grpSpPr>
        <p:grpSp>
          <p:nvGrpSpPr>
            <p:cNvPr id="841" name="Google Shape;841;p46"/>
            <p:cNvGrpSpPr/>
            <p:nvPr/>
          </p:nvGrpSpPr>
          <p:grpSpPr>
            <a:xfrm>
              <a:off x="597624" y="2273671"/>
              <a:ext cx="5192461" cy="928819"/>
              <a:chOff x="1754075" y="1105127"/>
              <a:chExt cx="5192461" cy="928819"/>
            </a:xfrm>
          </p:grpSpPr>
          <p:sp>
            <p:nvSpPr>
              <p:cNvPr id="842" name="Google Shape;842;p46"/>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843" name="Google Shape;843;p46"/>
              <p:cNvGrpSpPr/>
              <p:nvPr/>
            </p:nvGrpSpPr>
            <p:grpSpPr>
              <a:xfrm>
                <a:off x="1754075" y="1105127"/>
                <a:ext cx="5130486" cy="928819"/>
                <a:chOff x="1754075" y="1105127"/>
                <a:chExt cx="5130486" cy="928819"/>
              </a:xfrm>
            </p:grpSpPr>
            <p:sp>
              <p:nvSpPr>
                <p:cNvPr id="844" name="Google Shape;844;p46"/>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45" name="Google Shape;845;p46"/>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46" name="Google Shape;846;p46"/>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847" name="Google Shape;847;p46"/>
                <p:cNvGrpSpPr/>
                <p:nvPr/>
              </p:nvGrpSpPr>
              <p:grpSpPr>
                <a:xfrm>
                  <a:off x="3015263" y="1251409"/>
                  <a:ext cx="3210900" cy="636350"/>
                  <a:chOff x="5222700" y="3658300"/>
                  <a:chExt cx="3210900" cy="636350"/>
                </a:xfrm>
              </p:grpSpPr>
              <p:sp>
                <p:nvSpPr>
                  <p:cNvPr id="848" name="Google Shape;848;p46"/>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i="0" u="none" strike="noStrike" cap="none">
                        <a:solidFill>
                          <a:srgbClr val="FFFFFF"/>
                        </a:solidFill>
                      </a:rPr>
                      <a:t>What are the correct parameters for model creation?</a:t>
                    </a:r>
                    <a:endParaRPr sz="1050" i="0" u="none" strike="noStrike" cap="none">
                      <a:solidFill>
                        <a:srgbClr val="FFFFFF"/>
                      </a:solidFill>
                    </a:endParaRPr>
                  </a:p>
                </p:txBody>
              </p:sp>
              <p:sp>
                <p:nvSpPr>
                  <p:cNvPr id="849" name="Google Shape;849;p46"/>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rPr>
                      <a:t>Parameter Selection</a:t>
                    </a:r>
                    <a:endParaRPr sz="1800" b="1" i="0" u="none" strike="noStrike" cap="none">
                      <a:solidFill>
                        <a:srgbClr val="FFFFFF"/>
                      </a:solidFill>
                    </a:endParaRPr>
                  </a:p>
                </p:txBody>
              </p:sp>
            </p:grpSp>
          </p:grpSp>
        </p:grpSp>
        <p:grpSp>
          <p:nvGrpSpPr>
            <p:cNvPr id="850" name="Google Shape;850;p46"/>
            <p:cNvGrpSpPr/>
            <p:nvPr/>
          </p:nvGrpSpPr>
          <p:grpSpPr>
            <a:xfrm>
              <a:off x="5310579" y="2557493"/>
              <a:ext cx="274799" cy="361017"/>
              <a:chOff x="-4082800" y="3612425"/>
              <a:chExt cx="222150" cy="291825"/>
            </a:xfrm>
          </p:grpSpPr>
          <p:sp>
            <p:nvSpPr>
              <p:cNvPr id="851" name="Google Shape;851;p4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52" name="Google Shape;852;p4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53" name="Google Shape;853;p4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854" name="Google Shape;854;p46"/>
          <p:cNvGrpSpPr/>
          <p:nvPr/>
        </p:nvGrpSpPr>
        <p:grpSpPr>
          <a:xfrm>
            <a:off x="597624" y="2875181"/>
            <a:ext cx="5193487" cy="928848"/>
            <a:chOff x="1039995" y="3113220"/>
            <a:chExt cx="5193487" cy="928848"/>
          </a:xfrm>
        </p:grpSpPr>
        <p:grpSp>
          <p:nvGrpSpPr>
            <p:cNvPr id="855" name="Google Shape;855;p46"/>
            <p:cNvGrpSpPr/>
            <p:nvPr/>
          </p:nvGrpSpPr>
          <p:grpSpPr>
            <a:xfrm>
              <a:off x="1039995" y="3113220"/>
              <a:ext cx="5193487" cy="928848"/>
              <a:chOff x="2196446" y="1900271"/>
              <a:chExt cx="5193487" cy="928848"/>
            </a:xfrm>
          </p:grpSpPr>
          <p:sp>
            <p:nvSpPr>
              <p:cNvPr id="856" name="Google Shape;856;p46"/>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57" name="Google Shape;857;p46"/>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58" name="Google Shape;858;p46"/>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59" name="Google Shape;859;p46"/>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860" name="Google Shape;860;p46"/>
              <p:cNvGrpSpPr/>
              <p:nvPr/>
            </p:nvGrpSpPr>
            <p:grpSpPr>
              <a:xfrm>
                <a:off x="3443750" y="2050317"/>
                <a:ext cx="3210900" cy="636350"/>
                <a:chOff x="5222700" y="3658300"/>
                <a:chExt cx="3210900" cy="636350"/>
              </a:xfrm>
            </p:grpSpPr>
            <p:sp>
              <p:nvSpPr>
                <p:cNvPr id="861" name="Google Shape;861;p46"/>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862" name="Google Shape;862;p46"/>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863" name="Google Shape;863;p46"/>
            <p:cNvGrpSpPr/>
            <p:nvPr/>
          </p:nvGrpSpPr>
          <p:grpSpPr>
            <a:xfrm>
              <a:off x="5791867" y="3408283"/>
              <a:ext cx="201352" cy="346166"/>
              <a:chOff x="-39205300" y="3220175"/>
              <a:chExt cx="185100" cy="318225"/>
            </a:xfrm>
          </p:grpSpPr>
          <p:sp>
            <p:nvSpPr>
              <p:cNvPr id="864" name="Google Shape;864;p4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865" name="Google Shape;865;p4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866" name="Google Shape;866;p46"/>
          <p:cNvGrpSpPr/>
          <p:nvPr/>
        </p:nvGrpSpPr>
        <p:grpSpPr>
          <a:xfrm>
            <a:off x="7521388" y="2665603"/>
            <a:ext cx="1210234" cy="1110501"/>
            <a:chOff x="7566212" y="2831629"/>
            <a:chExt cx="1210234" cy="1110501"/>
          </a:xfrm>
        </p:grpSpPr>
        <p:sp>
          <p:nvSpPr>
            <p:cNvPr id="867" name="Google Shape;867;p46"/>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2019</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1980</a:t>
              </a:r>
              <a:endParaRPr/>
            </a:p>
          </p:txBody>
        </p:sp>
        <p:sp>
          <p:nvSpPr>
            <p:cNvPr id="868" name="Google Shape;868;p46"/>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grpSp>
        <p:nvGrpSpPr>
          <p:cNvPr id="869" name="Google Shape;869;p46"/>
          <p:cNvGrpSpPr/>
          <p:nvPr/>
        </p:nvGrpSpPr>
        <p:grpSpPr>
          <a:xfrm>
            <a:off x="8817566" y="2675944"/>
            <a:ext cx="1210234" cy="1110501"/>
            <a:chOff x="7566212" y="2831629"/>
            <a:chExt cx="1210234" cy="1110501"/>
          </a:xfrm>
        </p:grpSpPr>
        <p:sp>
          <p:nvSpPr>
            <p:cNvPr id="870" name="Google Shape;870;p46"/>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284.1 M</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1155 </a:t>
              </a:r>
              <a:endParaRPr/>
            </a:p>
          </p:txBody>
        </p:sp>
        <p:sp>
          <p:nvSpPr>
            <p:cNvPr id="871" name="Google Shape;871;p46"/>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grpSp>
        <p:nvGrpSpPr>
          <p:cNvPr id="872" name="Google Shape;872;p46"/>
          <p:cNvGrpSpPr/>
          <p:nvPr/>
        </p:nvGrpSpPr>
        <p:grpSpPr>
          <a:xfrm>
            <a:off x="10115123" y="2665603"/>
            <a:ext cx="1210234" cy="1110501"/>
            <a:chOff x="7566212" y="2831629"/>
            <a:chExt cx="1210234" cy="1110501"/>
          </a:xfrm>
        </p:grpSpPr>
        <p:sp>
          <p:nvSpPr>
            <p:cNvPr id="873" name="Google Shape;873;p46"/>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1.96 T</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677.1</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1980</a:t>
              </a:r>
              <a:endParaRPr/>
            </a:p>
          </p:txBody>
        </p:sp>
        <p:sp>
          <p:nvSpPr>
            <p:cNvPr id="874" name="Google Shape;874;p46"/>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grpSp>
        <p:nvGrpSpPr>
          <p:cNvPr id="875" name="Google Shape;875;p46"/>
          <p:cNvGrpSpPr/>
          <p:nvPr/>
        </p:nvGrpSpPr>
        <p:grpSpPr>
          <a:xfrm>
            <a:off x="7511045" y="4269439"/>
            <a:ext cx="1210234" cy="1110501"/>
            <a:chOff x="7566212" y="2831629"/>
            <a:chExt cx="1210234" cy="1110501"/>
          </a:xfrm>
        </p:grpSpPr>
        <p:sp>
          <p:nvSpPr>
            <p:cNvPr id="876" name="Google Shape;876;p46"/>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2019</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1980</a:t>
              </a:r>
              <a:endParaRPr/>
            </a:p>
          </p:txBody>
        </p:sp>
        <p:sp>
          <p:nvSpPr>
            <p:cNvPr id="877" name="Google Shape;877;p46"/>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grpSp>
        <p:nvGrpSpPr>
          <p:cNvPr id="878" name="Google Shape;878;p46"/>
          <p:cNvGrpSpPr/>
          <p:nvPr/>
        </p:nvGrpSpPr>
        <p:grpSpPr>
          <a:xfrm>
            <a:off x="8807223" y="4279780"/>
            <a:ext cx="1210234" cy="1110501"/>
            <a:chOff x="7566212" y="2831629"/>
            <a:chExt cx="1210234" cy="1110501"/>
          </a:xfrm>
        </p:grpSpPr>
        <p:sp>
          <p:nvSpPr>
            <p:cNvPr id="879" name="Google Shape;879;p46"/>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8.147</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-0.765 </a:t>
              </a:r>
              <a:endParaRPr/>
            </a:p>
          </p:txBody>
        </p:sp>
        <p:sp>
          <p:nvSpPr>
            <p:cNvPr id="880" name="Google Shape;880;p46"/>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grpSp>
        <p:nvGrpSpPr>
          <p:cNvPr id="881" name="Google Shape;881;p46"/>
          <p:cNvGrpSpPr/>
          <p:nvPr/>
        </p:nvGrpSpPr>
        <p:grpSpPr>
          <a:xfrm>
            <a:off x="10104780" y="4269439"/>
            <a:ext cx="1210234" cy="1110501"/>
            <a:chOff x="7566212" y="2831629"/>
            <a:chExt cx="1210234" cy="1110501"/>
          </a:xfrm>
        </p:grpSpPr>
        <p:sp>
          <p:nvSpPr>
            <p:cNvPr id="882" name="Google Shape;882;p46"/>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13.368</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-0.518</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1980</a:t>
              </a:r>
              <a:endParaRPr/>
            </a:p>
          </p:txBody>
        </p:sp>
        <p:sp>
          <p:nvSpPr>
            <p:cNvPr id="883" name="Google Shape;883;p46"/>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sp>
        <p:nvSpPr>
          <p:cNvPr id="884" name="Google Shape;884;p46"/>
          <p:cNvSpPr/>
          <p:nvPr/>
        </p:nvSpPr>
        <p:spPr>
          <a:xfrm>
            <a:off x="9282350" y="3855897"/>
            <a:ext cx="319024" cy="349624"/>
          </a:xfrm>
          <a:prstGeom prst="downArrow">
            <a:avLst>
              <a:gd name="adj1" fmla="val 50000"/>
              <a:gd name="adj2" fmla="val 50000"/>
            </a:avLst>
          </a:prstGeom>
          <a:solidFill>
            <a:srgbClr val="2FC948"/>
          </a:solidFill>
          <a:ln w="12700" cap="flat" cmpd="sng">
            <a:solidFill>
              <a:srgbClr val="2FC9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47"/>
          <p:cNvSpPr/>
          <p:nvPr/>
        </p:nvSpPr>
        <p:spPr>
          <a:xfrm>
            <a:off x="1081971" y="3432770"/>
            <a:ext cx="4331913" cy="1713657"/>
          </a:xfrm>
          <a:prstGeom prst="roundRect">
            <a:avLst>
              <a:gd name="adj" fmla="val 16667"/>
            </a:avLst>
          </a:prstGeom>
          <a:noFill/>
          <a:ln w="38100" cap="flat" cmpd="sng">
            <a:solidFill>
              <a:srgbClr val="2FC948"/>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266700" algn="l" rtl="0">
              <a:spcBef>
                <a:spcPts val="0"/>
              </a:spcBef>
              <a:spcAft>
                <a:spcPts val="0"/>
              </a:spcAft>
              <a:buClr>
                <a:schemeClr val="dk1"/>
              </a:buClr>
              <a:buSzPts val="1200"/>
              <a:buFont typeface="Arial"/>
              <a:buNone/>
            </a:pPr>
            <a:endParaRPr sz="1200">
              <a:solidFill>
                <a:srgbClr val="E09214"/>
              </a:solidFill>
            </a:endParaRPr>
          </a:p>
          <a:p>
            <a:pPr marL="342900" marR="0" lvl="0" indent="-342900" algn="l" rtl="0">
              <a:spcBef>
                <a:spcPts val="0"/>
              </a:spcBef>
              <a:spcAft>
                <a:spcPts val="0"/>
              </a:spcAft>
              <a:buClr>
                <a:srgbClr val="2FC948"/>
              </a:buClr>
              <a:buSzPts val="1200"/>
              <a:buAutoNum type="arabicPeriod"/>
            </a:pPr>
            <a:r>
              <a:rPr lang="en-IN" sz="1200">
                <a:solidFill>
                  <a:srgbClr val="2FC948"/>
                </a:solidFill>
              </a:rPr>
              <a:t>Range of the data- </a:t>
            </a:r>
            <a:r>
              <a:rPr lang="en-IN" sz="1200">
                <a:solidFill>
                  <a:schemeClr val="dk1"/>
                </a:solidFill>
              </a:rPr>
              <a:t>Standard scaler of sklearn     (Z-transformation)</a:t>
            </a:r>
            <a:endParaRPr/>
          </a:p>
          <a:p>
            <a:pPr marL="342900" marR="0" lvl="0" indent="-342900" algn="l" rtl="0">
              <a:spcBef>
                <a:spcPts val="0"/>
              </a:spcBef>
              <a:spcAft>
                <a:spcPts val="0"/>
              </a:spcAft>
              <a:buClr>
                <a:srgbClr val="2FC948"/>
              </a:buClr>
              <a:buSzPts val="1200"/>
              <a:buAutoNum type="arabicPeriod"/>
            </a:pPr>
            <a:r>
              <a:rPr lang="en-IN" sz="1200">
                <a:solidFill>
                  <a:srgbClr val="2FC948"/>
                </a:solidFill>
              </a:rPr>
              <a:t>Skewness of the data</a:t>
            </a:r>
            <a:endParaRPr sz="1200">
              <a:solidFill>
                <a:schemeClr val="dk1"/>
              </a:solidFill>
            </a:endParaRPr>
          </a:p>
          <a:p>
            <a:pPr marL="342900" marR="0" lvl="0" indent="-266700" algn="l" rtl="0">
              <a:spcBef>
                <a:spcPts val="0"/>
              </a:spcBef>
              <a:spcAft>
                <a:spcPts val="0"/>
              </a:spcAft>
              <a:buClr>
                <a:schemeClr val="dk1"/>
              </a:buClr>
              <a:buSzPts val="1200"/>
              <a:buFont typeface="Arial"/>
              <a:buNone/>
            </a:pPr>
            <a:endParaRPr sz="1200">
              <a:solidFill>
                <a:srgbClr val="2FC948"/>
              </a:solidFill>
            </a:endParaRPr>
          </a:p>
        </p:txBody>
      </p:sp>
      <p:sp>
        <p:nvSpPr>
          <p:cNvPr id="890" name="Google Shape;890;p47"/>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Predicting Gross Revenue </a:t>
            </a:r>
            <a:endParaRPr/>
          </a:p>
        </p:txBody>
      </p:sp>
      <p:grpSp>
        <p:nvGrpSpPr>
          <p:cNvPr id="891" name="Google Shape;891;p47"/>
          <p:cNvGrpSpPr/>
          <p:nvPr/>
        </p:nvGrpSpPr>
        <p:grpSpPr>
          <a:xfrm>
            <a:off x="6251619" y="1954126"/>
            <a:ext cx="5061910" cy="706313"/>
            <a:chOff x="1483" y="173490"/>
            <a:chExt cx="5061910" cy="706313"/>
          </a:xfrm>
        </p:grpSpPr>
        <p:sp>
          <p:nvSpPr>
            <p:cNvPr id="892" name="Google Shape;892;p47"/>
            <p:cNvSpPr/>
            <p:nvPr/>
          </p:nvSpPr>
          <p:spPr>
            <a:xfrm>
              <a:off x="1483" y="173490"/>
              <a:ext cx="1177188" cy="706313"/>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txBox="1"/>
            <p:nvPr/>
          </p:nvSpPr>
          <p:spPr>
            <a:xfrm>
              <a:off x="1483" y="173490"/>
              <a:ext cx="1177188" cy="706313"/>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Arial"/>
                <a:buNone/>
              </a:pPr>
              <a:r>
                <a:rPr lang="en-IN" sz="1900">
                  <a:solidFill>
                    <a:schemeClr val="lt1"/>
                  </a:solidFill>
                </a:rPr>
                <a:t>Genre</a:t>
              </a:r>
              <a:endParaRPr sz="1900">
                <a:solidFill>
                  <a:schemeClr val="dk1"/>
                </a:solidFill>
              </a:endParaRPr>
            </a:p>
          </p:txBody>
        </p:sp>
        <p:sp>
          <p:nvSpPr>
            <p:cNvPr id="894" name="Google Shape;894;p47"/>
            <p:cNvSpPr/>
            <p:nvPr/>
          </p:nvSpPr>
          <p:spPr>
            <a:xfrm>
              <a:off x="1296391" y="173490"/>
              <a:ext cx="1177188" cy="706313"/>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txBox="1"/>
            <p:nvPr/>
          </p:nvSpPr>
          <p:spPr>
            <a:xfrm>
              <a:off x="1296391" y="173490"/>
              <a:ext cx="1177188" cy="706313"/>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Arial"/>
                <a:buNone/>
              </a:pPr>
              <a:r>
                <a:rPr lang="en-IN" sz="1900">
                  <a:solidFill>
                    <a:schemeClr val="lt1"/>
                  </a:solidFill>
                </a:rPr>
                <a:t>Year</a:t>
              </a:r>
              <a:endParaRPr/>
            </a:p>
          </p:txBody>
        </p:sp>
        <p:sp>
          <p:nvSpPr>
            <p:cNvPr id="896" name="Google Shape;896;p47"/>
            <p:cNvSpPr/>
            <p:nvPr/>
          </p:nvSpPr>
          <p:spPr>
            <a:xfrm>
              <a:off x="2591298" y="173490"/>
              <a:ext cx="1177188" cy="706313"/>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txBox="1"/>
            <p:nvPr/>
          </p:nvSpPr>
          <p:spPr>
            <a:xfrm>
              <a:off x="2591298" y="173490"/>
              <a:ext cx="1177188" cy="706313"/>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Arial"/>
                <a:buNone/>
              </a:pPr>
              <a:r>
                <a:rPr lang="en-IN" sz="1900">
                  <a:solidFill>
                    <a:schemeClr val="lt1"/>
                  </a:solidFill>
                </a:rPr>
                <a:t>Adjusted budget</a:t>
              </a:r>
              <a:endParaRPr/>
            </a:p>
          </p:txBody>
        </p:sp>
        <p:sp>
          <p:nvSpPr>
            <p:cNvPr id="898" name="Google Shape;898;p47"/>
            <p:cNvSpPr/>
            <p:nvPr/>
          </p:nvSpPr>
          <p:spPr>
            <a:xfrm>
              <a:off x="3886205" y="173490"/>
              <a:ext cx="1177188" cy="706313"/>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txBox="1"/>
            <p:nvPr/>
          </p:nvSpPr>
          <p:spPr>
            <a:xfrm>
              <a:off x="3886205" y="173490"/>
              <a:ext cx="1177188" cy="706313"/>
            </a:xfrm>
            <a:prstGeom prst="rect">
              <a:avLst/>
            </a:prstGeom>
            <a:noFill/>
            <a:ln>
              <a:noFill/>
            </a:ln>
          </p:spPr>
          <p:txBody>
            <a:bodyPr spcFirstLastPara="1" wrap="square" lIns="72375" tIns="72375" rIns="72375" bIns="72375" anchor="ctr" anchorCtr="0">
              <a:noAutofit/>
            </a:bodyPr>
            <a:lstStyle/>
            <a:p>
              <a:pPr marL="0" marR="0" lvl="0" indent="0" algn="ctr" rtl="0">
                <a:lnSpc>
                  <a:spcPct val="90000"/>
                </a:lnSpc>
                <a:spcBef>
                  <a:spcPts val="0"/>
                </a:spcBef>
                <a:spcAft>
                  <a:spcPts val="0"/>
                </a:spcAft>
                <a:buClr>
                  <a:schemeClr val="lt1"/>
                </a:buClr>
                <a:buSzPts val="1900"/>
                <a:buFont typeface="Arial"/>
                <a:buNone/>
              </a:pPr>
              <a:r>
                <a:rPr lang="en-IN" sz="1900">
                  <a:solidFill>
                    <a:schemeClr val="lt1"/>
                  </a:solidFill>
                </a:rPr>
                <a:t>Adjusted Gross</a:t>
              </a:r>
              <a:endParaRPr/>
            </a:p>
          </p:txBody>
        </p:sp>
      </p:grpSp>
      <p:grpSp>
        <p:nvGrpSpPr>
          <p:cNvPr id="900" name="Google Shape;900;p47"/>
          <p:cNvGrpSpPr/>
          <p:nvPr/>
        </p:nvGrpSpPr>
        <p:grpSpPr>
          <a:xfrm>
            <a:off x="599765" y="5189130"/>
            <a:ext cx="5192461" cy="929104"/>
            <a:chOff x="597624" y="3960965"/>
            <a:chExt cx="5192461" cy="929104"/>
          </a:xfrm>
        </p:grpSpPr>
        <p:grpSp>
          <p:nvGrpSpPr>
            <p:cNvPr id="901" name="Google Shape;901;p47"/>
            <p:cNvGrpSpPr/>
            <p:nvPr/>
          </p:nvGrpSpPr>
          <p:grpSpPr>
            <a:xfrm>
              <a:off x="597624" y="3960965"/>
              <a:ext cx="5192461" cy="929104"/>
              <a:chOff x="1754075" y="2679217"/>
              <a:chExt cx="5192461" cy="929104"/>
            </a:xfrm>
          </p:grpSpPr>
          <p:sp>
            <p:nvSpPr>
              <p:cNvPr id="902" name="Google Shape;902;p47"/>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03" name="Google Shape;903;p47"/>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04" name="Google Shape;904;p47"/>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05" name="Google Shape;905;p47"/>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906" name="Google Shape;906;p47"/>
              <p:cNvGrpSpPr/>
              <p:nvPr/>
            </p:nvGrpSpPr>
            <p:grpSpPr>
              <a:xfrm>
                <a:off x="3015263" y="2820175"/>
                <a:ext cx="3210900" cy="636350"/>
                <a:chOff x="5222700" y="3658300"/>
                <a:chExt cx="3210900" cy="636350"/>
              </a:xfrm>
            </p:grpSpPr>
            <p:sp>
              <p:nvSpPr>
                <p:cNvPr id="907" name="Google Shape;907;p47"/>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908" name="Google Shape;908;p47"/>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909" name="Google Shape;909;p47"/>
            <p:cNvGrpSpPr/>
            <p:nvPr/>
          </p:nvGrpSpPr>
          <p:grpSpPr>
            <a:xfrm>
              <a:off x="5269478" y="4262653"/>
              <a:ext cx="356626" cy="349852"/>
              <a:chOff x="-1183550" y="3586525"/>
              <a:chExt cx="296175" cy="290550"/>
            </a:xfrm>
          </p:grpSpPr>
          <p:sp>
            <p:nvSpPr>
              <p:cNvPr id="910" name="Google Shape;910;p4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11" name="Google Shape;911;p4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12" name="Google Shape;912;p4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13" name="Google Shape;913;p4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14" name="Google Shape;914;p4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15" name="Google Shape;915;p4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16" name="Google Shape;916;p4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17" name="Google Shape;917;p4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18" name="Google Shape;918;p4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919" name="Google Shape;919;p47"/>
          <p:cNvGrpSpPr/>
          <p:nvPr/>
        </p:nvGrpSpPr>
        <p:grpSpPr>
          <a:xfrm>
            <a:off x="597624" y="1821899"/>
            <a:ext cx="5192461" cy="928819"/>
            <a:chOff x="597624" y="2273671"/>
            <a:chExt cx="5192461" cy="928819"/>
          </a:xfrm>
        </p:grpSpPr>
        <p:grpSp>
          <p:nvGrpSpPr>
            <p:cNvPr id="920" name="Google Shape;920;p47"/>
            <p:cNvGrpSpPr/>
            <p:nvPr/>
          </p:nvGrpSpPr>
          <p:grpSpPr>
            <a:xfrm>
              <a:off x="597624" y="2273671"/>
              <a:ext cx="5192461" cy="928819"/>
              <a:chOff x="1754075" y="1105127"/>
              <a:chExt cx="5192461" cy="928819"/>
            </a:xfrm>
          </p:grpSpPr>
          <p:sp>
            <p:nvSpPr>
              <p:cNvPr id="921" name="Google Shape;921;p47"/>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922" name="Google Shape;922;p47"/>
              <p:cNvGrpSpPr/>
              <p:nvPr/>
            </p:nvGrpSpPr>
            <p:grpSpPr>
              <a:xfrm>
                <a:off x="1754075" y="1105127"/>
                <a:ext cx="5130486" cy="928819"/>
                <a:chOff x="1754075" y="1105127"/>
                <a:chExt cx="5130486" cy="928819"/>
              </a:xfrm>
            </p:grpSpPr>
            <p:sp>
              <p:nvSpPr>
                <p:cNvPr id="923" name="Google Shape;923;p47"/>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24" name="Google Shape;924;p47"/>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25" name="Google Shape;925;p47"/>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926" name="Google Shape;926;p47"/>
                <p:cNvGrpSpPr/>
                <p:nvPr/>
              </p:nvGrpSpPr>
              <p:grpSpPr>
                <a:xfrm>
                  <a:off x="3015263" y="1251409"/>
                  <a:ext cx="3210900" cy="636350"/>
                  <a:chOff x="5222700" y="3658300"/>
                  <a:chExt cx="3210900" cy="636350"/>
                </a:xfrm>
              </p:grpSpPr>
              <p:sp>
                <p:nvSpPr>
                  <p:cNvPr id="927" name="Google Shape;927;p47"/>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i="0" u="none" strike="noStrike" cap="none">
                        <a:solidFill>
                          <a:srgbClr val="FFFFFF"/>
                        </a:solidFill>
                      </a:rPr>
                      <a:t>What are the correct parameters for model creation?</a:t>
                    </a:r>
                    <a:endParaRPr sz="1050" i="0" u="none" strike="noStrike" cap="none">
                      <a:solidFill>
                        <a:srgbClr val="FFFFFF"/>
                      </a:solidFill>
                    </a:endParaRPr>
                  </a:p>
                </p:txBody>
              </p:sp>
              <p:sp>
                <p:nvSpPr>
                  <p:cNvPr id="928" name="Google Shape;928;p47"/>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rPr>
                      <a:t>Parameter Selection</a:t>
                    </a:r>
                    <a:endParaRPr sz="1800" b="1" i="0" u="none" strike="noStrike" cap="none">
                      <a:solidFill>
                        <a:srgbClr val="FFFFFF"/>
                      </a:solidFill>
                    </a:endParaRPr>
                  </a:p>
                </p:txBody>
              </p:sp>
            </p:grpSp>
          </p:grpSp>
        </p:grpSp>
        <p:grpSp>
          <p:nvGrpSpPr>
            <p:cNvPr id="929" name="Google Shape;929;p47"/>
            <p:cNvGrpSpPr/>
            <p:nvPr/>
          </p:nvGrpSpPr>
          <p:grpSpPr>
            <a:xfrm>
              <a:off x="5310579" y="2557493"/>
              <a:ext cx="274799" cy="361017"/>
              <a:chOff x="-4082800" y="3612425"/>
              <a:chExt cx="222150" cy="291825"/>
            </a:xfrm>
          </p:grpSpPr>
          <p:sp>
            <p:nvSpPr>
              <p:cNvPr id="930" name="Google Shape;930;p4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31" name="Google Shape;931;p4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32" name="Google Shape;932;p4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933" name="Google Shape;933;p47"/>
          <p:cNvGrpSpPr/>
          <p:nvPr/>
        </p:nvGrpSpPr>
        <p:grpSpPr>
          <a:xfrm>
            <a:off x="597624" y="2875181"/>
            <a:ext cx="5193487" cy="928848"/>
            <a:chOff x="1039995" y="3113220"/>
            <a:chExt cx="5193487" cy="928848"/>
          </a:xfrm>
        </p:grpSpPr>
        <p:grpSp>
          <p:nvGrpSpPr>
            <p:cNvPr id="934" name="Google Shape;934;p47"/>
            <p:cNvGrpSpPr/>
            <p:nvPr/>
          </p:nvGrpSpPr>
          <p:grpSpPr>
            <a:xfrm>
              <a:off x="1039995" y="3113220"/>
              <a:ext cx="5193487" cy="928848"/>
              <a:chOff x="2196446" y="1900271"/>
              <a:chExt cx="5193487" cy="928848"/>
            </a:xfrm>
          </p:grpSpPr>
          <p:sp>
            <p:nvSpPr>
              <p:cNvPr id="935" name="Google Shape;935;p47"/>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36" name="Google Shape;936;p47"/>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37" name="Google Shape;937;p47"/>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38" name="Google Shape;938;p47"/>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939" name="Google Shape;939;p47"/>
              <p:cNvGrpSpPr/>
              <p:nvPr/>
            </p:nvGrpSpPr>
            <p:grpSpPr>
              <a:xfrm>
                <a:off x="3443750" y="2050317"/>
                <a:ext cx="3210900" cy="636350"/>
                <a:chOff x="5222700" y="3658300"/>
                <a:chExt cx="3210900" cy="636350"/>
              </a:xfrm>
            </p:grpSpPr>
            <p:sp>
              <p:nvSpPr>
                <p:cNvPr id="940" name="Google Shape;940;p47"/>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941" name="Google Shape;941;p47"/>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942" name="Google Shape;942;p47"/>
            <p:cNvGrpSpPr/>
            <p:nvPr/>
          </p:nvGrpSpPr>
          <p:grpSpPr>
            <a:xfrm>
              <a:off x="5791867" y="3408283"/>
              <a:ext cx="201352" cy="346166"/>
              <a:chOff x="-39205300" y="3220175"/>
              <a:chExt cx="185100" cy="318225"/>
            </a:xfrm>
          </p:grpSpPr>
          <p:sp>
            <p:nvSpPr>
              <p:cNvPr id="943" name="Google Shape;943;p4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44" name="Google Shape;944;p4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945" name="Google Shape;945;p47"/>
          <p:cNvGrpSpPr/>
          <p:nvPr/>
        </p:nvGrpSpPr>
        <p:grpSpPr>
          <a:xfrm>
            <a:off x="8825153" y="2675944"/>
            <a:ext cx="1210234" cy="1110501"/>
            <a:chOff x="7566212" y="2831629"/>
            <a:chExt cx="1210234" cy="1110501"/>
          </a:xfrm>
        </p:grpSpPr>
        <p:sp>
          <p:nvSpPr>
            <p:cNvPr id="946" name="Google Shape;946;p47"/>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8.147</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-0.765 </a:t>
              </a:r>
              <a:endParaRPr/>
            </a:p>
          </p:txBody>
        </p:sp>
        <p:sp>
          <p:nvSpPr>
            <p:cNvPr id="947" name="Google Shape;947;p47"/>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grpSp>
        <p:nvGrpSpPr>
          <p:cNvPr id="948" name="Google Shape;948;p47"/>
          <p:cNvGrpSpPr/>
          <p:nvPr/>
        </p:nvGrpSpPr>
        <p:grpSpPr>
          <a:xfrm>
            <a:off x="10113745" y="2665603"/>
            <a:ext cx="1210234" cy="1110501"/>
            <a:chOff x="7566212" y="2831629"/>
            <a:chExt cx="1210234" cy="1110501"/>
          </a:xfrm>
        </p:grpSpPr>
        <p:sp>
          <p:nvSpPr>
            <p:cNvPr id="949" name="Google Shape;949;p47"/>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13.368</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-0.518</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1980</a:t>
              </a:r>
              <a:endParaRPr/>
            </a:p>
          </p:txBody>
        </p:sp>
        <p:sp>
          <p:nvSpPr>
            <p:cNvPr id="950" name="Google Shape;950;p47"/>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pic>
        <p:nvPicPr>
          <p:cNvPr id="951" name="Google Shape;951;p47"/>
          <p:cNvPicPr preferRelativeResize="0"/>
          <p:nvPr/>
        </p:nvPicPr>
        <p:blipFill rotWithShape="1">
          <a:blip r:embed="rId3">
            <a:alphaModFix/>
          </a:blip>
          <a:srcRect/>
          <a:stretch/>
        </p:blipFill>
        <p:spPr>
          <a:xfrm>
            <a:off x="8937998" y="3958330"/>
            <a:ext cx="3111550" cy="2376193"/>
          </a:xfrm>
          <a:prstGeom prst="rect">
            <a:avLst/>
          </a:prstGeom>
          <a:noFill/>
          <a:ln>
            <a:noFill/>
          </a:ln>
        </p:spPr>
      </p:pic>
      <p:pic>
        <p:nvPicPr>
          <p:cNvPr id="952" name="Google Shape;952;p47"/>
          <p:cNvPicPr preferRelativeResize="0"/>
          <p:nvPr/>
        </p:nvPicPr>
        <p:blipFill rotWithShape="1">
          <a:blip r:embed="rId4">
            <a:alphaModFix/>
          </a:blip>
          <a:srcRect/>
          <a:stretch/>
        </p:blipFill>
        <p:spPr>
          <a:xfrm>
            <a:off x="5917058" y="3956029"/>
            <a:ext cx="3108207" cy="2373640"/>
          </a:xfrm>
          <a:prstGeom prst="rect">
            <a:avLst/>
          </a:prstGeom>
          <a:noFill/>
          <a:ln>
            <a:noFill/>
          </a:ln>
        </p:spPr>
      </p:pic>
      <p:grpSp>
        <p:nvGrpSpPr>
          <p:cNvPr id="953" name="Google Shape;953;p47"/>
          <p:cNvGrpSpPr/>
          <p:nvPr/>
        </p:nvGrpSpPr>
        <p:grpSpPr>
          <a:xfrm>
            <a:off x="7520748" y="2684767"/>
            <a:ext cx="1210234" cy="1110501"/>
            <a:chOff x="7566212" y="2831629"/>
            <a:chExt cx="1210234" cy="1110501"/>
          </a:xfrm>
        </p:grpSpPr>
        <p:sp>
          <p:nvSpPr>
            <p:cNvPr id="954" name="Google Shape;954;p47"/>
            <p:cNvSpPr/>
            <p:nvPr/>
          </p:nvSpPr>
          <p:spPr>
            <a:xfrm>
              <a:off x="8041339" y="2831629"/>
              <a:ext cx="735107" cy="1107996"/>
            </a:xfrm>
            <a:prstGeom prst="rect">
              <a:avLst/>
            </a:prstGeom>
            <a:solidFill>
              <a:srgbClr val="0F3A02"/>
            </a:solidFill>
            <a:ln w="12700" cap="flat" cmpd="sng">
              <a:solidFill>
                <a:srgbClr val="0F3A0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IN" sz="1100">
                  <a:solidFill>
                    <a:schemeClr val="lt1"/>
                  </a:solidFill>
                </a:rPr>
                <a:t>2019</a:t>
              </a:r>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endParaRPr sz="1100">
                <a:solidFill>
                  <a:schemeClr val="lt1"/>
                </a:solidFill>
              </a:endParaRPr>
            </a:p>
            <a:p>
              <a:pPr marL="0" marR="0" lvl="0" indent="0" algn="ctr" rtl="0">
                <a:spcBef>
                  <a:spcPts val="0"/>
                </a:spcBef>
                <a:spcAft>
                  <a:spcPts val="0"/>
                </a:spcAft>
                <a:buNone/>
              </a:pPr>
              <a:r>
                <a:rPr lang="en-IN" sz="1100">
                  <a:solidFill>
                    <a:schemeClr val="lt1"/>
                  </a:solidFill>
                </a:rPr>
                <a:t>1980</a:t>
              </a:r>
              <a:endParaRPr/>
            </a:p>
          </p:txBody>
        </p:sp>
        <p:sp>
          <p:nvSpPr>
            <p:cNvPr id="955" name="Google Shape;955;p47"/>
            <p:cNvSpPr txBox="1"/>
            <p:nvPr/>
          </p:nvSpPr>
          <p:spPr>
            <a:xfrm>
              <a:off x="7566212" y="2833930"/>
              <a:ext cx="475200" cy="1108200"/>
            </a:xfrm>
            <a:prstGeom prst="rect">
              <a:avLst/>
            </a:prstGeom>
            <a:noFill/>
            <a:ln w="9525" cap="flat" cmpd="sng">
              <a:solidFill>
                <a:srgbClr val="0F3A0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IN" sz="1100">
                  <a:solidFill>
                    <a:schemeClr val="dk1"/>
                  </a:solidFill>
                </a:rPr>
                <a:t>Max</a:t>
              </a:r>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endParaRPr sz="1100">
                <a:solidFill>
                  <a:schemeClr val="dk1"/>
                </a:solidFill>
              </a:endParaRPr>
            </a:p>
            <a:p>
              <a:pPr marL="0" marR="0" lvl="0" indent="0" algn="l" rtl="0">
                <a:spcBef>
                  <a:spcPts val="0"/>
                </a:spcBef>
                <a:spcAft>
                  <a:spcPts val="0"/>
                </a:spcAft>
                <a:buNone/>
              </a:pPr>
              <a:r>
                <a:rPr lang="en-IN" sz="1100">
                  <a:solidFill>
                    <a:schemeClr val="dk1"/>
                  </a:solidFill>
                </a:rPr>
                <a:t>Min</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48"/>
          <p:cNvSpPr/>
          <p:nvPr/>
        </p:nvSpPr>
        <p:spPr>
          <a:xfrm>
            <a:off x="1081971" y="3432770"/>
            <a:ext cx="4331913" cy="1713657"/>
          </a:xfrm>
          <a:prstGeom prst="roundRect">
            <a:avLst>
              <a:gd name="adj" fmla="val 16667"/>
            </a:avLst>
          </a:prstGeom>
          <a:noFill/>
          <a:ln w="38100" cap="flat" cmpd="sng">
            <a:solidFill>
              <a:srgbClr val="2FC948"/>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266700" algn="l" rtl="0">
              <a:spcBef>
                <a:spcPts val="0"/>
              </a:spcBef>
              <a:spcAft>
                <a:spcPts val="0"/>
              </a:spcAft>
              <a:buClr>
                <a:schemeClr val="dk1"/>
              </a:buClr>
              <a:buSzPts val="1200"/>
              <a:buFont typeface="Arial"/>
              <a:buNone/>
            </a:pPr>
            <a:endParaRPr sz="1200">
              <a:solidFill>
                <a:srgbClr val="E09214"/>
              </a:solidFill>
            </a:endParaRPr>
          </a:p>
          <a:p>
            <a:pPr marL="342900" marR="0" lvl="0" indent="-342900" algn="l" rtl="0">
              <a:spcBef>
                <a:spcPts val="0"/>
              </a:spcBef>
              <a:spcAft>
                <a:spcPts val="0"/>
              </a:spcAft>
              <a:buClr>
                <a:srgbClr val="2FC948"/>
              </a:buClr>
              <a:buSzPts val="1200"/>
              <a:buAutoNum type="arabicPeriod"/>
            </a:pPr>
            <a:r>
              <a:rPr lang="en-IN" sz="1200">
                <a:solidFill>
                  <a:srgbClr val="2FC948"/>
                </a:solidFill>
              </a:rPr>
              <a:t>Range of the data- </a:t>
            </a:r>
            <a:r>
              <a:rPr lang="en-IN" sz="1200">
                <a:solidFill>
                  <a:schemeClr val="dk1"/>
                </a:solidFill>
              </a:rPr>
              <a:t>Standard scaler of sklearn     (Z-transformation)</a:t>
            </a:r>
            <a:endParaRPr/>
          </a:p>
          <a:p>
            <a:pPr marL="342900" marR="0" lvl="0" indent="-342900" algn="l" rtl="0">
              <a:spcBef>
                <a:spcPts val="0"/>
              </a:spcBef>
              <a:spcAft>
                <a:spcPts val="0"/>
              </a:spcAft>
              <a:buClr>
                <a:srgbClr val="2FC948"/>
              </a:buClr>
              <a:buSzPts val="1200"/>
              <a:buAutoNum type="arabicPeriod"/>
            </a:pPr>
            <a:r>
              <a:rPr lang="en-IN" sz="1200">
                <a:solidFill>
                  <a:srgbClr val="2FC948"/>
                </a:solidFill>
              </a:rPr>
              <a:t>Skewness of the data- </a:t>
            </a:r>
            <a:r>
              <a:rPr lang="en-IN" sz="1200">
                <a:solidFill>
                  <a:schemeClr val="dk1"/>
                </a:solidFill>
              </a:rPr>
              <a:t>Log transform</a:t>
            </a:r>
            <a:endParaRPr/>
          </a:p>
          <a:p>
            <a:pPr marL="342900" marR="0" lvl="0" indent="-266700" algn="l" rtl="0">
              <a:spcBef>
                <a:spcPts val="0"/>
              </a:spcBef>
              <a:spcAft>
                <a:spcPts val="0"/>
              </a:spcAft>
              <a:buClr>
                <a:schemeClr val="dk1"/>
              </a:buClr>
              <a:buSzPts val="1200"/>
              <a:buFont typeface="Arial"/>
              <a:buNone/>
            </a:pPr>
            <a:endParaRPr sz="1200">
              <a:solidFill>
                <a:srgbClr val="2FC948"/>
              </a:solidFill>
            </a:endParaRPr>
          </a:p>
        </p:txBody>
      </p:sp>
      <p:sp>
        <p:nvSpPr>
          <p:cNvPr id="961" name="Google Shape;961;p48"/>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Predicting Gross Revenue </a:t>
            </a:r>
            <a:endParaRPr/>
          </a:p>
        </p:txBody>
      </p:sp>
      <p:grpSp>
        <p:nvGrpSpPr>
          <p:cNvPr id="962" name="Google Shape;962;p48"/>
          <p:cNvGrpSpPr/>
          <p:nvPr/>
        </p:nvGrpSpPr>
        <p:grpSpPr>
          <a:xfrm>
            <a:off x="6253714" y="1878971"/>
            <a:ext cx="5792254" cy="486776"/>
            <a:chOff x="3578" y="98335"/>
            <a:chExt cx="5792254" cy="486776"/>
          </a:xfrm>
        </p:grpSpPr>
        <p:sp>
          <p:nvSpPr>
            <p:cNvPr id="963" name="Google Shape;963;p48"/>
            <p:cNvSpPr/>
            <p:nvPr/>
          </p:nvSpPr>
          <p:spPr>
            <a:xfrm>
              <a:off x="3578" y="98335"/>
              <a:ext cx="811294" cy="486776"/>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txBox="1"/>
            <p:nvPr/>
          </p:nvSpPr>
          <p:spPr>
            <a:xfrm>
              <a:off x="3578" y="98335"/>
              <a:ext cx="811294" cy="48677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Genre</a:t>
              </a:r>
              <a:endParaRPr sz="1800">
                <a:solidFill>
                  <a:schemeClr val="dk1"/>
                </a:solidFill>
                <a:latin typeface="Arial"/>
                <a:ea typeface="Arial"/>
                <a:cs typeface="Arial"/>
                <a:sym typeface="Arial"/>
              </a:endParaRPr>
            </a:p>
          </p:txBody>
        </p:sp>
        <p:sp>
          <p:nvSpPr>
            <p:cNvPr id="965" name="Google Shape;965;p48"/>
            <p:cNvSpPr/>
            <p:nvPr/>
          </p:nvSpPr>
          <p:spPr>
            <a:xfrm>
              <a:off x="896002" y="98335"/>
              <a:ext cx="811294" cy="486776"/>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txBox="1"/>
            <p:nvPr/>
          </p:nvSpPr>
          <p:spPr>
            <a:xfrm>
              <a:off x="896002" y="98335"/>
              <a:ext cx="811294" cy="48677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Year</a:t>
              </a:r>
              <a:endParaRPr/>
            </a:p>
          </p:txBody>
        </p:sp>
        <p:sp>
          <p:nvSpPr>
            <p:cNvPr id="967" name="Google Shape;967;p48"/>
            <p:cNvSpPr/>
            <p:nvPr/>
          </p:nvSpPr>
          <p:spPr>
            <a:xfrm>
              <a:off x="1788426" y="98335"/>
              <a:ext cx="2028252" cy="486776"/>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txBox="1"/>
            <p:nvPr/>
          </p:nvSpPr>
          <p:spPr>
            <a:xfrm>
              <a:off x="1788426" y="98335"/>
              <a:ext cx="2028252" cy="48677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Adjusted budget</a:t>
              </a:r>
              <a:endParaRPr/>
            </a:p>
          </p:txBody>
        </p:sp>
        <p:sp>
          <p:nvSpPr>
            <p:cNvPr id="969" name="Google Shape;969;p48"/>
            <p:cNvSpPr/>
            <p:nvPr/>
          </p:nvSpPr>
          <p:spPr>
            <a:xfrm>
              <a:off x="3897809" y="98335"/>
              <a:ext cx="1898023" cy="486776"/>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txBox="1"/>
            <p:nvPr/>
          </p:nvSpPr>
          <p:spPr>
            <a:xfrm>
              <a:off x="3897809" y="98335"/>
              <a:ext cx="1898023" cy="48677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b="0">
                  <a:solidFill>
                    <a:schemeClr val="lt1"/>
                  </a:solidFill>
                  <a:latin typeface="Arial"/>
                  <a:ea typeface="Arial"/>
                  <a:cs typeface="Arial"/>
                  <a:sym typeface="Arial"/>
                </a:rPr>
                <a:t>Adjusted Gross</a:t>
              </a:r>
              <a:endParaRPr/>
            </a:p>
          </p:txBody>
        </p:sp>
      </p:grpSp>
      <p:grpSp>
        <p:nvGrpSpPr>
          <p:cNvPr id="971" name="Google Shape;971;p48"/>
          <p:cNvGrpSpPr/>
          <p:nvPr/>
        </p:nvGrpSpPr>
        <p:grpSpPr>
          <a:xfrm>
            <a:off x="599765" y="5189130"/>
            <a:ext cx="5192461" cy="929104"/>
            <a:chOff x="597624" y="3960965"/>
            <a:chExt cx="5192461" cy="929104"/>
          </a:xfrm>
        </p:grpSpPr>
        <p:grpSp>
          <p:nvGrpSpPr>
            <p:cNvPr id="972" name="Google Shape;972;p48"/>
            <p:cNvGrpSpPr/>
            <p:nvPr/>
          </p:nvGrpSpPr>
          <p:grpSpPr>
            <a:xfrm>
              <a:off x="597624" y="3960965"/>
              <a:ext cx="5192461" cy="929104"/>
              <a:chOff x="1754075" y="2679217"/>
              <a:chExt cx="5192461" cy="929104"/>
            </a:xfrm>
          </p:grpSpPr>
          <p:sp>
            <p:nvSpPr>
              <p:cNvPr id="973" name="Google Shape;973;p48"/>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74" name="Google Shape;974;p48"/>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75" name="Google Shape;975;p48"/>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76" name="Google Shape;976;p48"/>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977" name="Google Shape;977;p48"/>
              <p:cNvGrpSpPr/>
              <p:nvPr/>
            </p:nvGrpSpPr>
            <p:grpSpPr>
              <a:xfrm>
                <a:off x="3015263" y="2820175"/>
                <a:ext cx="3210900" cy="636350"/>
                <a:chOff x="5222700" y="3658300"/>
                <a:chExt cx="3210900" cy="636350"/>
              </a:xfrm>
            </p:grpSpPr>
            <p:sp>
              <p:nvSpPr>
                <p:cNvPr id="978" name="Google Shape;978;p48"/>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979" name="Google Shape;979;p48"/>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980" name="Google Shape;980;p48"/>
            <p:cNvGrpSpPr/>
            <p:nvPr/>
          </p:nvGrpSpPr>
          <p:grpSpPr>
            <a:xfrm>
              <a:off x="5269478" y="4262653"/>
              <a:ext cx="356626" cy="349852"/>
              <a:chOff x="-1183550" y="3586525"/>
              <a:chExt cx="296175" cy="290550"/>
            </a:xfrm>
          </p:grpSpPr>
          <p:sp>
            <p:nvSpPr>
              <p:cNvPr id="981" name="Google Shape;981;p4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82" name="Google Shape;982;p4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83" name="Google Shape;983;p4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84" name="Google Shape;984;p4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85" name="Google Shape;985;p4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86" name="Google Shape;986;p4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87" name="Google Shape;987;p4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88" name="Google Shape;988;p4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89" name="Google Shape;989;p4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990" name="Google Shape;990;p48"/>
          <p:cNvGrpSpPr/>
          <p:nvPr/>
        </p:nvGrpSpPr>
        <p:grpSpPr>
          <a:xfrm>
            <a:off x="597624" y="1821899"/>
            <a:ext cx="5192461" cy="928819"/>
            <a:chOff x="597624" y="2273671"/>
            <a:chExt cx="5192461" cy="928819"/>
          </a:xfrm>
        </p:grpSpPr>
        <p:grpSp>
          <p:nvGrpSpPr>
            <p:cNvPr id="991" name="Google Shape;991;p48"/>
            <p:cNvGrpSpPr/>
            <p:nvPr/>
          </p:nvGrpSpPr>
          <p:grpSpPr>
            <a:xfrm>
              <a:off x="597624" y="2273671"/>
              <a:ext cx="5192461" cy="928819"/>
              <a:chOff x="1754075" y="1105127"/>
              <a:chExt cx="5192461" cy="928819"/>
            </a:xfrm>
          </p:grpSpPr>
          <p:sp>
            <p:nvSpPr>
              <p:cNvPr id="992" name="Google Shape;992;p48"/>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993" name="Google Shape;993;p48"/>
              <p:cNvGrpSpPr/>
              <p:nvPr/>
            </p:nvGrpSpPr>
            <p:grpSpPr>
              <a:xfrm>
                <a:off x="1754075" y="1105127"/>
                <a:ext cx="5130486" cy="928819"/>
                <a:chOff x="1754075" y="1105127"/>
                <a:chExt cx="5130486" cy="928819"/>
              </a:xfrm>
            </p:grpSpPr>
            <p:sp>
              <p:nvSpPr>
                <p:cNvPr id="994" name="Google Shape;994;p48"/>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95" name="Google Shape;995;p48"/>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996" name="Google Shape;996;p48"/>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997" name="Google Shape;997;p48"/>
                <p:cNvGrpSpPr/>
                <p:nvPr/>
              </p:nvGrpSpPr>
              <p:grpSpPr>
                <a:xfrm>
                  <a:off x="3015263" y="1251409"/>
                  <a:ext cx="3210900" cy="636350"/>
                  <a:chOff x="5222700" y="3658300"/>
                  <a:chExt cx="3210900" cy="636350"/>
                </a:xfrm>
              </p:grpSpPr>
              <p:sp>
                <p:nvSpPr>
                  <p:cNvPr id="998" name="Google Shape;998;p48"/>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i="0" u="none" strike="noStrike" cap="none">
                        <a:solidFill>
                          <a:srgbClr val="FFFFFF"/>
                        </a:solidFill>
                      </a:rPr>
                      <a:t>What are the correct parameters for model creation?</a:t>
                    </a:r>
                    <a:endParaRPr sz="1050" i="0" u="none" strike="noStrike" cap="none">
                      <a:solidFill>
                        <a:srgbClr val="FFFFFF"/>
                      </a:solidFill>
                    </a:endParaRPr>
                  </a:p>
                </p:txBody>
              </p:sp>
              <p:sp>
                <p:nvSpPr>
                  <p:cNvPr id="999" name="Google Shape;999;p48"/>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rPr>
                      <a:t>Parameter Selection</a:t>
                    </a:r>
                    <a:endParaRPr sz="1800" b="1" i="0" u="none" strike="noStrike" cap="none">
                      <a:solidFill>
                        <a:srgbClr val="FFFFFF"/>
                      </a:solidFill>
                    </a:endParaRPr>
                  </a:p>
                </p:txBody>
              </p:sp>
            </p:grpSp>
          </p:grpSp>
        </p:grpSp>
        <p:grpSp>
          <p:nvGrpSpPr>
            <p:cNvPr id="1000" name="Google Shape;1000;p48"/>
            <p:cNvGrpSpPr/>
            <p:nvPr/>
          </p:nvGrpSpPr>
          <p:grpSpPr>
            <a:xfrm>
              <a:off x="5310579" y="2557493"/>
              <a:ext cx="274799" cy="361017"/>
              <a:chOff x="-4082800" y="3612425"/>
              <a:chExt cx="222150" cy="291825"/>
            </a:xfrm>
          </p:grpSpPr>
          <p:sp>
            <p:nvSpPr>
              <p:cNvPr id="1001" name="Google Shape;1001;p4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02" name="Google Shape;1002;p4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03" name="Google Shape;1003;p4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1004" name="Google Shape;1004;p48"/>
          <p:cNvGrpSpPr/>
          <p:nvPr/>
        </p:nvGrpSpPr>
        <p:grpSpPr>
          <a:xfrm>
            <a:off x="597624" y="2875181"/>
            <a:ext cx="5193487" cy="928848"/>
            <a:chOff x="1039995" y="3113220"/>
            <a:chExt cx="5193487" cy="928848"/>
          </a:xfrm>
        </p:grpSpPr>
        <p:grpSp>
          <p:nvGrpSpPr>
            <p:cNvPr id="1005" name="Google Shape;1005;p48"/>
            <p:cNvGrpSpPr/>
            <p:nvPr/>
          </p:nvGrpSpPr>
          <p:grpSpPr>
            <a:xfrm>
              <a:off x="1039995" y="3113220"/>
              <a:ext cx="5193487" cy="928848"/>
              <a:chOff x="2196446" y="1900271"/>
              <a:chExt cx="5193487" cy="928848"/>
            </a:xfrm>
          </p:grpSpPr>
          <p:sp>
            <p:nvSpPr>
              <p:cNvPr id="1006" name="Google Shape;1006;p48"/>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07" name="Google Shape;1007;p48"/>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08" name="Google Shape;1008;p48"/>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09" name="Google Shape;1009;p48"/>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1010" name="Google Shape;1010;p48"/>
              <p:cNvGrpSpPr/>
              <p:nvPr/>
            </p:nvGrpSpPr>
            <p:grpSpPr>
              <a:xfrm>
                <a:off x="3443750" y="2050317"/>
                <a:ext cx="3210900" cy="636350"/>
                <a:chOff x="5222700" y="3658300"/>
                <a:chExt cx="3210900" cy="636350"/>
              </a:xfrm>
            </p:grpSpPr>
            <p:sp>
              <p:nvSpPr>
                <p:cNvPr id="1011" name="Google Shape;1011;p48"/>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1012" name="Google Shape;1012;p48"/>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1013" name="Google Shape;1013;p48"/>
            <p:cNvGrpSpPr/>
            <p:nvPr/>
          </p:nvGrpSpPr>
          <p:grpSpPr>
            <a:xfrm>
              <a:off x="5791867" y="3408283"/>
              <a:ext cx="201352" cy="346166"/>
              <a:chOff x="-39205300" y="3220175"/>
              <a:chExt cx="185100" cy="318225"/>
            </a:xfrm>
          </p:grpSpPr>
          <p:sp>
            <p:nvSpPr>
              <p:cNvPr id="1014" name="Google Shape;1014;p48"/>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15" name="Google Shape;1015;p48"/>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pic>
        <p:nvPicPr>
          <p:cNvPr id="1016" name="Google Shape;1016;p48"/>
          <p:cNvPicPr preferRelativeResize="0"/>
          <p:nvPr/>
        </p:nvPicPr>
        <p:blipFill rotWithShape="1">
          <a:blip r:embed="rId3">
            <a:alphaModFix/>
          </a:blip>
          <a:srcRect/>
          <a:stretch/>
        </p:blipFill>
        <p:spPr>
          <a:xfrm>
            <a:off x="10110003" y="2431669"/>
            <a:ext cx="1978744" cy="1511105"/>
          </a:xfrm>
          <a:prstGeom prst="rect">
            <a:avLst/>
          </a:prstGeom>
          <a:noFill/>
          <a:ln>
            <a:noFill/>
          </a:ln>
        </p:spPr>
      </p:pic>
      <p:pic>
        <p:nvPicPr>
          <p:cNvPr id="1017" name="Google Shape;1017;p48"/>
          <p:cNvPicPr preferRelativeResize="0"/>
          <p:nvPr/>
        </p:nvPicPr>
        <p:blipFill rotWithShape="1">
          <a:blip r:embed="rId4">
            <a:alphaModFix/>
          </a:blip>
          <a:srcRect/>
          <a:stretch/>
        </p:blipFill>
        <p:spPr>
          <a:xfrm>
            <a:off x="7984096" y="2373467"/>
            <a:ext cx="2086708" cy="1593553"/>
          </a:xfrm>
          <a:prstGeom prst="rect">
            <a:avLst/>
          </a:prstGeom>
          <a:noFill/>
          <a:ln>
            <a:noFill/>
          </a:ln>
        </p:spPr>
      </p:pic>
      <p:pic>
        <p:nvPicPr>
          <p:cNvPr id="1018" name="Google Shape;1018;p48"/>
          <p:cNvPicPr preferRelativeResize="0"/>
          <p:nvPr/>
        </p:nvPicPr>
        <p:blipFill rotWithShape="1">
          <a:blip r:embed="rId5">
            <a:alphaModFix/>
          </a:blip>
          <a:srcRect/>
          <a:stretch/>
        </p:blipFill>
        <p:spPr>
          <a:xfrm>
            <a:off x="6460144" y="4299006"/>
            <a:ext cx="2700338" cy="2062163"/>
          </a:xfrm>
          <a:prstGeom prst="rect">
            <a:avLst/>
          </a:prstGeom>
          <a:noFill/>
          <a:ln>
            <a:noFill/>
          </a:ln>
        </p:spPr>
      </p:pic>
      <p:sp>
        <p:nvSpPr>
          <p:cNvPr id="1019" name="Google Shape;1019;p48"/>
          <p:cNvSpPr/>
          <p:nvPr/>
        </p:nvSpPr>
        <p:spPr>
          <a:xfrm rot="1317139">
            <a:off x="8431884" y="3935711"/>
            <a:ext cx="240285" cy="337118"/>
          </a:xfrm>
          <a:prstGeom prst="downArrow">
            <a:avLst>
              <a:gd name="adj1" fmla="val 50000"/>
              <a:gd name="adj2" fmla="val 50000"/>
            </a:avLst>
          </a:prstGeom>
          <a:solidFill>
            <a:srgbClr val="2FC948"/>
          </a:solidFill>
          <a:ln w="12700" cap="flat" cmpd="sng">
            <a:solidFill>
              <a:srgbClr val="2FC9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020" name="Google Shape;1020;p48"/>
          <p:cNvPicPr preferRelativeResize="0"/>
          <p:nvPr/>
        </p:nvPicPr>
        <p:blipFill rotWithShape="1">
          <a:blip r:embed="rId6">
            <a:alphaModFix/>
          </a:blip>
          <a:srcRect/>
          <a:stretch/>
        </p:blipFill>
        <p:spPr>
          <a:xfrm>
            <a:off x="9466728" y="4295464"/>
            <a:ext cx="2669513" cy="2062163"/>
          </a:xfrm>
          <a:prstGeom prst="rect">
            <a:avLst/>
          </a:prstGeom>
          <a:noFill/>
          <a:ln>
            <a:noFill/>
          </a:ln>
        </p:spPr>
      </p:pic>
      <p:sp>
        <p:nvSpPr>
          <p:cNvPr id="1021" name="Google Shape;1021;p48"/>
          <p:cNvSpPr/>
          <p:nvPr/>
        </p:nvSpPr>
        <p:spPr>
          <a:xfrm>
            <a:off x="10989886" y="3962683"/>
            <a:ext cx="240285" cy="337118"/>
          </a:xfrm>
          <a:prstGeom prst="downArrow">
            <a:avLst>
              <a:gd name="adj1" fmla="val 50000"/>
              <a:gd name="adj2" fmla="val 50000"/>
            </a:avLst>
          </a:prstGeom>
          <a:solidFill>
            <a:srgbClr val="2FC948"/>
          </a:solidFill>
          <a:ln w="12700" cap="flat" cmpd="sng">
            <a:solidFill>
              <a:srgbClr val="2FC9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49"/>
          <p:cNvSpPr/>
          <p:nvPr/>
        </p:nvSpPr>
        <p:spPr>
          <a:xfrm>
            <a:off x="1081971" y="3432770"/>
            <a:ext cx="4331913" cy="1713657"/>
          </a:xfrm>
          <a:prstGeom prst="roundRect">
            <a:avLst>
              <a:gd name="adj" fmla="val 16667"/>
            </a:avLst>
          </a:prstGeom>
          <a:noFill/>
          <a:ln w="38100" cap="flat" cmpd="sng">
            <a:solidFill>
              <a:srgbClr val="2FC948"/>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266700" algn="l" rtl="0">
              <a:spcBef>
                <a:spcPts val="0"/>
              </a:spcBef>
              <a:spcAft>
                <a:spcPts val="0"/>
              </a:spcAft>
              <a:buClr>
                <a:schemeClr val="dk1"/>
              </a:buClr>
              <a:buSzPts val="1200"/>
              <a:buFont typeface="Arial"/>
              <a:buNone/>
            </a:pPr>
            <a:endParaRPr sz="1200">
              <a:solidFill>
                <a:srgbClr val="E09214"/>
              </a:solidFill>
            </a:endParaRPr>
          </a:p>
          <a:p>
            <a:pPr marL="342900" marR="0" lvl="0" indent="-342900" algn="l" rtl="0">
              <a:spcBef>
                <a:spcPts val="0"/>
              </a:spcBef>
              <a:spcAft>
                <a:spcPts val="0"/>
              </a:spcAft>
              <a:buClr>
                <a:srgbClr val="2FC948"/>
              </a:buClr>
              <a:buSzPts val="1200"/>
              <a:buAutoNum type="arabicPeriod"/>
            </a:pPr>
            <a:r>
              <a:rPr lang="en-IN" sz="1200">
                <a:solidFill>
                  <a:srgbClr val="2FC948"/>
                </a:solidFill>
              </a:rPr>
              <a:t>Range of the data- </a:t>
            </a:r>
            <a:r>
              <a:rPr lang="en-IN" sz="1200">
                <a:solidFill>
                  <a:schemeClr val="dk1"/>
                </a:solidFill>
              </a:rPr>
              <a:t>Standard scaler of sklearn     (Z-transformation)</a:t>
            </a:r>
            <a:endParaRPr/>
          </a:p>
          <a:p>
            <a:pPr marL="342900" marR="0" lvl="0" indent="-342900" algn="l" rtl="0">
              <a:spcBef>
                <a:spcPts val="0"/>
              </a:spcBef>
              <a:spcAft>
                <a:spcPts val="0"/>
              </a:spcAft>
              <a:buClr>
                <a:srgbClr val="2FC948"/>
              </a:buClr>
              <a:buSzPts val="1200"/>
              <a:buAutoNum type="arabicPeriod"/>
            </a:pPr>
            <a:r>
              <a:rPr lang="en-IN" sz="1200">
                <a:solidFill>
                  <a:srgbClr val="2FC948"/>
                </a:solidFill>
              </a:rPr>
              <a:t>Skewness of the data- </a:t>
            </a:r>
            <a:r>
              <a:rPr lang="en-IN" sz="1200">
                <a:solidFill>
                  <a:schemeClr val="dk1"/>
                </a:solidFill>
              </a:rPr>
              <a:t>Log transform</a:t>
            </a:r>
            <a:endParaRPr/>
          </a:p>
          <a:p>
            <a:pPr marL="342900" marR="0" lvl="0" indent="-342900" algn="l" rtl="0">
              <a:spcBef>
                <a:spcPts val="0"/>
              </a:spcBef>
              <a:spcAft>
                <a:spcPts val="0"/>
              </a:spcAft>
              <a:buClr>
                <a:srgbClr val="2FC948"/>
              </a:buClr>
              <a:buSzPts val="1200"/>
              <a:buAutoNum type="arabicPeriod"/>
            </a:pPr>
            <a:r>
              <a:rPr lang="en-IN" sz="1200">
                <a:solidFill>
                  <a:srgbClr val="2FC948"/>
                </a:solidFill>
              </a:rPr>
              <a:t>Genre was then encoded to convert categorical data to numerical data</a:t>
            </a:r>
            <a:endParaRPr/>
          </a:p>
        </p:txBody>
      </p:sp>
      <p:sp>
        <p:nvSpPr>
          <p:cNvPr id="1027" name="Google Shape;1027;p49"/>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Predicting Gross Revenue </a:t>
            </a:r>
            <a:endParaRPr/>
          </a:p>
        </p:txBody>
      </p:sp>
      <p:grpSp>
        <p:nvGrpSpPr>
          <p:cNvPr id="1028" name="Google Shape;1028;p49"/>
          <p:cNvGrpSpPr/>
          <p:nvPr/>
        </p:nvGrpSpPr>
        <p:grpSpPr>
          <a:xfrm>
            <a:off x="6253714" y="1878971"/>
            <a:ext cx="5792254" cy="486776"/>
            <a:chOff x="3578" y="98335"/>
            <a:chExt cx="5792254" cy="486776"/>
          </a:xfrm>
        </p:grpSpPr>
        <p:sp>
          <p:nvSpPr>
            <p:cNvPr id="1029" name="Google Shape;1029;p49"/>
            <p:cNvSpPr/>
            <p:nvPr/>
          </p:nvSpPr>
          <p:spPr>
            <a:xfrm>
              <a:off x="3578" y="98335"/>
              <a:ext cx="811294" cy="486776"/>
            </a:xfrm>
            <a:prstGeom prst="rect">
              <a:avLst/>
            </a:prstGeom>
            <a:solidFill>
              <a:srgbClr val="82A70A"/>
            </a:solidFill>
            <a:ln w="38100" cap="flat" cmpd="sng">
              <a:solidFill>
                <a:srgbClr val="82A70A"/>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9"/>
            <p:cNvSpPr txBox="1"/>
            <p:nvPr/>
          </p:nvSpPr>
          <p:spPr>
            <a:xfrm>
              <a:off x="3578" y="98335"/>
              <a:ext cx="811294" cy="48677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Genre</a:t>
              </a:r>
              <a:endParaRPr sz="1800">
                <a:solidFill>
                  <a:schemeClr val="dk1"/>
                </a:solidFill>
                <a:latin typeface="Arial"/>
                <a:ea typeface="Arial"/>
                <a:cs typeface="Arial"/>
                <a:sym typeface="Arial"/>
              </a:endParaRPr>
            </a:p>
          </p:txBody>
        </p:sp>
        <p:sp>
          <p:nvSpPr>
            <p:cNvPr id="1031" name="Google Shape;1031;p49"/>
            <p:cNvSpPr/>
            <p:nvPr/>
          </p:nvSpPr>
          <p:spPr>
            <a:xfrm>
              <a:off x="896002" y="98335"/>
              <a:ext cx="811294" cy="486776"/>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9"/>
            <p:cNvSpPr txBox="1"/>
            <p:nvPr/>
          </p:nvSpPr>
          <p:spPr>
            <a:xfrm>
              <a:off x="896002" y="98335"/>
              <a:ext cx="811294" cy="48677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Year</a:t>
              </a:r>
              <a:endParaRPr/>
            </a:p>
          </p:txBody>
        </p:sp>
        <p:sp>
          <p:nvSpPr>
            <p:cNvPr id="1033" name="Google Shape;1033;p49"/>
            <p:cNvSpPr/>
            <p:nvPr/>
          </p:nvSpPr>
          <p:spPr>
            <a:xfrm>
              <a:off x="1788426" y="98335"/>
              <a:ext cx="2028252" cy="486776"/>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9"/>
            <p:cNvSpPr txBox="1"/>
            <p:nvPr/>
          </p:nvSpPr>
          <p:spPr>
            <a:xfrm>
              <a:off x="1788426" y="98335"/>
              <a:ext cx="2028252" cy="48677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a:solidFill>
                    <a:schemeClr val="lt1"/>
                  </a:solidFill>
                  <a:latin typeface="Arial"/>
                  <a:ea typeface="Arial"/>
                  <a:cs typeface="Arial"/>
                  <a:sym typeface="Arial"/>
                </a:rPr>
                <a:t>Adjusted budget</a:t>
              </a:r>
              <a:endParaRPr/>
            </a:p>
          </p:txBody>
        </p:sp>
        <p:sp>
          <p:nvSpPr>
            <p:cNvPr id="1035" name="Google Shape;1035;p49"/>
            <p:cNvSpPr/>
            <p:nvPr/>
          </p:nvSpPr>
          <p:spPr>
            <a:xfrm>
              <a:off x="3897809" y="98335"/>
              <a:ext cx="1898023" cy="486776"/>
            </a:xfrm>
            <a:prstGeom prst="rect">
              <a:avLst/>
            </a:prstGeom>
            <a:solidFill>
              <a:srgbClr val="0F3A02"/>
            </a:solidFill>
            <a:ln w="38100" cap="flat" cmpd="sng">
              <a:solidFill>
                <a:srgbClr val="0F3A0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9"/>
            <p:cNvSpPr txBox="1"/>
            <p:nvPr/>
          </p:nvSpPr>
          <p:spPr>
            <a:xfrm>
              <a:off x="3897809" y="98335"/>
              <a:ext cx="1898023" cy="486776"/>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chemeClr val="lt1"/>
                </a:buClr>
                <a:buSzPts val="1800"/>
                <a:buFont typeface="Arial"/>
                <a:buNone/>
              </a:pPr>
              <a:r>
                <a:rPr lang="en-IN" sz="1800" b="0">
                  <a:solidFill>
                    <a:schemeClr val="lt1"/>
                  </a:solidFill>
                  <a:latin typeface="Arial"/>
                  <a:ea typeface="Arial"/>
                  <a:cs typeface="Arial"/>
                  <a:sym typeface="Arial"/>
                </a:rPr>
                <a:t>Adjusted Gross</a:t>
              </a:r>
              <a:endParaRPr/>
            </a:p>
          </p:txBody>
        </p:sp>
      </p:grpSp>
      <p:grpSp>
        <p:nvGrpSpPr>
          <p:cNvPr id="1037" name="Google Shape;1037;p49"/>
          <p:cNvGrpSpPr/>
          <p:nvPr/>
        </p:nvGrpSpPr>
        <p:grpSpPr>
          <a:xfrm>
            <a:off x="599765" y="5189130"/>
            <a:ext cx="5192461" cy="929104"/>
            <a:chOff x="597624" y="3960965"/>
            <a:chExt cx="5192461" cy="929104"/>
          </a:xfrm>
        </p:grpSpPr>
        <p:grpSp>
          <p:nvGrpSpPr>
            <p:cNvPr id="1038" name="Google Shape;1038;p49"/>
            <p:cNvGrpSpPr/>
            <p:nvPr/>
          </p:nvGrpSpPr>
          <p:grpSpPr>
            <a:xfrm>
              <a:off x="597624" y="3960965"/>
              <a:ext cx="5192461" cy="929104"/>
              <a:chOff x="1754075" y="2679217"/>
              <a:chExt cx="5192461" cy="929104"/>
            </a:xfrm>
          </p:grpSpPr>
          <p:sp>
            <p:nvSpPr>
              <p:cNvPr id="1039" name="Google Shape;1039;p49"/>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40" name="Google Shape;1040;p49"/>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41" name="Google Shape;1041;p49"/>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42" name="Google Shape;1042;p49"/>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1043" name="Google Shape;1043;p49"/>
              <p:cNvGrpSpPr/>
              <p:nvPr/>
            </p:nvGrpSpPr>
            <p:grpSpPr>
              <a:xfrm>
                <a:off x="3015263" y="2820175"/>
                <a:ext cx="3210900" cy="636350"/>
                <a:chOff x="5222700" y="3658300"/>
                <a:chExt cx="3210900" cy="636350"/>
              </a:xfrm>
            </p:grpSpPr>
            <p:sp>
              <p:nvSpPr>
                <p:cNvPr id="1044" name="Google Shape;1044;p49"/>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1045" name="Google Shape;1045;p49"/>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1046" name="Google Shape;1046;p49"/>
            <p:cNvGrpSpPr/>
            <p:nvPr/>
          </p:nvGrpSpPr>
          <p:grpSpPr>
            <a:xfrm>
              <a:off x="5269478" y="4262653"/>
              <a:ext cx="356626" cy="349852"/>
              <a:chOff x="-1183550" y="3586525"/>
              <a:chExt cx="296175" cy="290550"/>
            </a:xfrm>
          </p:grpSpPr>
          <p:sp>
            <p:nvSpPr>
              <p:cNvPr id="1047" name="Google Shape;1047;p49"/>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48" name="Google Shape;1048;p49"/>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49" name="Google Shape;1049;p49"/>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50" name="Google Shape;1050;p49"/>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51" name="Google Shape;1051;p49"/>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52" name="Google Shape;1052;p49"/>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53" name="Google Shape;1053;p49"/>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54" name="Google Shape;1054;p49"/>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55" name="Google Shape;1055;p49"/>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1056" name="Google Shape;1056;p49"/>
          <p:cNvGrpSpPr/>
          <p:nvPr/>
        </p:nvGrpSpPr>
        <p:grpSpPr>
          <a:xfrm>
            <a:off x="597624" y="1821899"/>
            <a:ext cx="5192461" cy="928819"/>
            <a:chOff x="597624" y="2273671"/>
            <a:chExt cx="5192461" cy="928819"/>
          </a:xfrm>
        </p:grpSpPr>
        <p:grpSp>
          <p:nvGrpSpPr>
            <p:cNvPr id="1057" name="Google Shape;1057;p49"/>
            <p:cNvGrpSpPr/>
            <p:nvPr/>
          </p:nvGrpSpPr>
          <p:grpSpPr>
            <a:xfrm>
              <a:off x="597624" y="2273671"/>
              <a:ext cx="5192461" cy="928819"/>
              <a:chOff x="1754075" y="1105127"/>
              <a:chExt cx="5192461" cy="928819"/>
            </a:xfrm>
          </p:grpSpPr>
          <p:sp>
            <p:nvSpPr>
              <p:cNvPr id="1058" name="Google Shape;1058;p49"/>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1059" name="Google Shape;1059;p49"/>
              <p:cNvGrpSpPr/>
              <p:nvPr/>
            </p:nvGrpSpPr>
            <p:grpSpPr>
              <a:xfrm>
                <a:off x="1754075" y="1105127"/>
                <a:ext cx="5130486" cy="928819"/>
                <a:chOff x="1754075" y="1105127"/>
                <a:chExt cx="5130486" cy="928819"/>
              </a:xfrm>
            </p:grpSpPr>
            <p:sp>
              <p:nvSpPr>
                <p:cNvPr id="1060" name="Google Shape;1060;p49"/>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61" name="Google Shape;1061;p49"/>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62" name="Google Shape;1062;p49"/>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1063" name="Google Shape;1063;p49"/>
                <p:cNvGrpSpPr/>
                <p:nvPr/>
              </p:nvGrpSpPr>
              <p:grpSpPr>
                <a:xfrm>
                  <a:off x="3015263" y="1251409"/>
                  <a:ext cx="3210900" cy="636350"/>
                  <a:chOff x="5222700" y="3658300"/>
                  <a:chExt cx="3210900" cy="636350"/>
                </a:xfrm>
              </p:grpSpPr>
              <p:sp>
                <p:nvSpPr>
                  <p:cNvPr id="1064" name="Google Shape;1064;p49"/>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i="0" u="none" strike="noStrike" cap="none">
                        <a:solidFill>
                          <a:srgbClr val="FFFFFF"/>
                        </a:solidFill>
                      </a:rPr>
                      <a:t>What are the correct parameters for model creation?</a:t>
                    </a:r>
                    <a:endParaRPr sz="1050" i="0" u="none" strike="noStrike" cap="none">
                      <a:solidFill>
                        <a:srgbClr val="FFFFFF"/>
                      </a:solidFill>
                    </a:endParaRPr>
                  </a:p>
                </p:txBody>
              </p:sp>
              <p:sp>
                <p:nvSpPr>
                  <p:cNvPr id="1065" name="Google Shape;1065;p49"/>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rPr>
                      <a:t>Parameter Selection</a:t>
                    </a:r>
                    <a:endParaRPr sz="1800" b="1" i="0" u="none" strike="noStrike" cap="none">
                      <a:solidFill>
                        <a:srgbClr val="FFFFFF"/>
                      </a:solidFill>
                    </a:endParaRPr>
                  </a:p>
                </p:txBody>
              </p:sp>
            </p:grpSp>
          </p:grpSp>
        </p:grpSp>
        <p:grpSp>
          <p:nvGrpSpPr>
            <p:cNvPr id="1066" name="Google Shape;1066;p49"/>
            <p:cNvGrpSpPr/>
            <p:nvPr/>
          </p:nvGrpSpPr>
          <p:grpSpPr>
            <a:xfrm>
              <a:off x="5310579" y="2557493"/>
              <a:ext cx="274799" cy="361017"/>
              <a:chOff x="-4082800" y="3612425"/>
              <a:chExt cx="222150" cy="291825"/>
            </a:xfrm>
          </p:grpSpPr>
          <p:sp>
            <p:nvSpPr>
              <p:cNvPr id="1067" name="Google Shape;1067;p49"/>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68" name="Google Shape;1068;p49"/>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69" name="Google Shape;1069;p49"/>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1070" name="Google Shape;1070;p49"/>
          <p:cNvGrpSpPr/>
          <p:nvPr/>
        </p:nvGrpSpPr>
        <p:grpSpPr>
          <a:xfrm>
            <a:off x="597624" y="2875181"/>
            <a:ext cx="5193487" cy="928848"/>
            <a:chOff x="1039995" y="3113220"/>
            <a:chExt cx="5193487" cy="928848"/>
          </a:xfrm>
        </p:grpSpPr>
        <p:grpSp>
          <p:nvGrpSpPr>
            <p:cNvPr id="1071" name="Google Shape;1071;p49"/>
            <p:cNvGrpSpPr/>
            <p:nvPr/>
          </p:nvGrpSpPr>
          <p:grpSpPr>
            <a:xfrm>
              <a:off x="1039995" y="3113220"/>
              <a:ext cx="5193487" cy="928848"/>
              <a:chOff x="2196446" y="1900271"/>
              <a:chExt cx="5193487" cy="928848"/>
            </a:xfrm>
          </p:grpSpPr>
          <p:sp>
            <p:nvSpPr>
              <p:cNvPr id="1072" name="Google Shape;1072;p49"/>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73" name="Google Shape;1073;p49"/>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74" name="Google Shape;1074;p49"/>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75" name="Google Shape;1075;p49"/>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1076" name="Google Shape;1076;p49"/>
              <p:cNvGrpSpPr/>
              <p:nvPr/>
            </p:nvGrpSpPr>
            <p:grpSpPr>
              <a:xfrm>
                <a:off x="3443750" y="2050317"/>
                <a:ext cx="3210900" cy="636350"/>
                <a:chOff x="5222700" y="3658300"/>
                <a:chExt cx="3210900" cy="636350"/>
              </a:xfrm>
            </p:grpSpPr>
            <p:sp>
              <p:nvSpPr>
                <p:cNvPr id="1077" name="Google Shape;1077;p49"/>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1078" name="Google Shape;1078;p49"/>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1079" name="Google Shape;1079;p49"/>
            <p:cNvGrpSpPr/>
            <p:nvPr/>
          </p:nvGrpSpPr>
          <p:grpSpPr>
            <a:xfrm>
              <a:off x="5791867" y="3408283"/>
              <a:ext cx="201352" cy="346166"/>
              <a:chOff x="-39205300" y="3220175"/>
              <a:chExt cx="185100" cy="318225"/>
            </a:xfrm>
          </p:grpSpPr>
          <p:sp>
            <p:nvSpPr>
              <p:cNvPr id="1080" name="Google Shape;1080;p4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081" name="Google Shape;1081;p4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pic>
        <p:nvPicPr>
          <p:cNvPr id="1082" name="Google Shape;1082;p49"/>
          <p:cNvPicPr preferRelativeResize="0"/>
          <p:nvPr/>
        </p:nvPicPr>
        <p:blipFill rotWithShape="1">
          <a:blip r:embed="rId3">
            <a:alphaModFix/>
          </a:blip>
          <a:srcRect/>
          <a:stretch/>
        </p:blipFill>
        <p:spPr>
          <a:xfrm>
            <a:off x="8088438" y="2398341"/>
            <a:ext cx="2021565" cy="1543806"/>
          </a:xfrm>
          <a:prstGeom prst="rect">
            <a:avLst/>
          </a:prstGeom>
          <a:noFill/>
          <a:ln>
            <a:noFill/>
          </a:ln>
        </p:spPr>
      </p:pic>
      <p:pic>
        <p:nvPicPr>
          <p:cNvPr id="1083" name="Google Shape;1083;p49"/>
          <p:cNvPicPr preferRelativeResize="0"/>
          <p:nvPr/>
        </p:nvPicPr>
        <p:blipFill rotWithShape="1">
          <a:blip r:embed="rId4">
            <a:alphaModFix/>
          </a:blip>
          <a:srcRect/>
          <a:stretch/>
        </p:blipFill>
        <p:spPr>
          <a:xfrm>
            <a:off x="10110003" y="2421681"/>
            <a:ext cx="1998489" cy="1543806"/>
          </a:xfrm>
          <a:prstGeom prst="rect">
            <a:avLst/>
          </a:prstGeom>
          <a:noFill/>
          <a:ln>
            <a:noFill/>
          </a:ln>
        </p:spPr>
      </p:pic>
      <p:sp>
        <p:nvSpPr>
          <p:cNvPr id="1084" name="Google Shape;1084;p49"/>
          <p:cNvSpPr/>
          <p:nvPr/>
        </p:nvSpPr>
        <p:spPr>
          <a:xfrm>
            <a:off x="6556247" y="2566632"/>
            <a:ext cx="233082" cy="393783"/>
          </a:xfrm>
          <a:prstGeom prst="downArrow">
            <a:avLst>
              <a:gd name="adj1" fmla="val 50000"/>
              <a:gd name="adj2" fmla="val 50000"/>
            </a:avLst>
          </a:prstGeom>
          <a:solidFill>
            <a:srgbClr val="2FC948"/>
          </a:solidFill>
          <a:ln w="12700" cap="flat" cmpd="sng">
            <a:solidFill>
              <a:srgbClr val="2FC9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85" name="Google Shape;1085;p49"/>
          <p:cNvSpPr/>
          <p:nvPr/>
        </p:nvSpPr>
        <p:spPr>
          <a:xfrm>
            <a:off x="5962919" y="3060464"/>
            <a:ext cx="1401719" cy="683448"/>
          </a:xfrm>
          <a:prstGeom prst="rect">
            <a:avLst/>
          </a:prstGeom>
          <a:noFill/>
          <a:ln w="38100" cap="flat" cmpd="sng">
            <a:solidFill>
              <a:srgbClr val="2FC94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dk1"/>
                </a:solidFill>
                <a:latin typeface="Arial"/>
                <a:ea typeface="Arial"/>
                <a:cs typeface="Arial"/>
                <a:sym typeface="Arial"/>
              </a:rPr>
              <a:t>Encoding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grpSp>
        <p:nvGrpSpPr>
          <p:cNvPr id="1090" name="Google Shape;1090;p50"/>
          <p:cNvGrpSpPr/>
          <p:nvPr/>
        </p:nvGrpSpPr>
        <p:grpSpPr>
          <a:xfrm>
            <a:off x="6098310" y="997970"/>
            <a:ext cx="2869980" cy="5251413"/>
            <a:chOff x="9115829" y="993175"/>
            <a:chExt cx="2869980" cy="5251413"/>
          </a:xfrm>
        </p:grpSpPr>
        <p:grpSp>
          <p:nvGrpSpPr>
            <p:cNvPr id="1091" name="Google Shape;1091;p50"/>
            <p:cNvGrpSpPr/>
            <p:nvPr/>
          </p:nvGrpSpPr>
          <p:grpSpPr>
            <a:xfrm>
              <a:off x="9117105" y="993175"/>
              <a:ext cx="2868704" cy="993600"/>
              <a:chOff x="9117105" y="986117"/>
              <a:chExt cx="2868704" cy="993600"/>
            </a:xfrm>
          </p:grpSpPr>
          <p:sp>
            <p:nvSpPr>
              <p:cNvPr id="1092" name="Google Shape;1092;p50"/>
              <p:cNvSpPr/>
              <p:nvPr/>
            </p:nvSpPr>
            <p:spPr>
              <a:xfrm>
                <a:off x="9117105" y="986117"/>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58%</a:t>
                </a:r>
                <a:endParaRPr/>
              </a:p>
            </p:txBody>
          </p:sp>
          <p:sp>
            <p:nvSpPr>
              <p:cNvPr id="1093" name="Google Shape;1093;p50"/>
              <p:cNvSpPr/>
              <p:nvPr/>
            </p:nvSpPr>
            <p:spPr>
              <a:xfrm>
                <a:off x="10623174" y="986117"/>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1.52</a:t>
                </a:r>
                <a:endParaRPr/>
              </a:p>
            </p:txBody>
          </p:sp>
        </p:grpSp>
        <p:grpSp>
          <p:nvGrpSpPr>
            <p:cNvPr id="1094" name="Google Shape;1094;p50"/>
            <p:cNvGrpSpPr/>
            <p:nvPr/>
          </p:nvGrpSpPr>
          <p:grpSpPr>
            <a:xfrm>
              <a:off x="9117105" y="2057628"/>
              <a:ext cx="2868704" cy="993600"/>
              <a:chOff x="9117105" y="2069832"/>
              <a:chExt cx="2868704" cy="993600"/>
            </a:xfrm>
          </p:grpSpPr>
          <p:sp>
            <p:nvSpPr>
              <p:cNvPr id="1095" name="Google Shape;1095;p50"/>
              <p:cNvSpPr/>
              <p:nvPr/>
            </p:nvSpPr>
            <p:spPr>
              <a:xfrm>
                <a:off x="9117105" y="2069832"/>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31.2%</a:t>
                </a:r>
                <a:endParaRPr/>
              </a:p>
            </p:txBody>
          </p:sp>
          <p:sp>
            <p:nvSpPr>
              <p:cNvPr id="1096" name="Google Shape;1096;p50"/>
              <p:cNvSpPr/>
              <p:nvPr/>
            </p:nvSpPr>
            <p:spPr>
              <a:xfrm>
                <a:off x="10623174" y="2069832"/>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0.50</a:t>
                </a:r>
                <a:endParaRPr/>
              </a:p>
            </p:txBody>
          </p:sp>
        </p:grpSp>
        <p:grpSp>
          <p:nvGrpSpPr>
            <p:cNvPr id="1097" name="Google Shape;1097;p50"/>
            <p:cNvGrpSpPr/>
            <p:nvPr/>
          </p:nvGrpSpPr>
          <p:grpSpPr>
            <a:xfrm>
              <a:off x="9115829" y="3122081"/>
              <a:ext cx="2868704" cy="993600"/>
              <a:chOff x="9115829" y="3139739"/>
              <a:chExt cx="2868704" cy="993600"/>
            </a:xfrm>
          </p:grpSpPr>
          <p:sp>
            <p:nvSpPr>
              <p:cNvPr id="1098" name="Google Shape;1098;p50"/>
              <p:cNvSpPr/>
              <p:nvPr/>
            </p:nvSpPr>
            <p:spPr>
              <a:xfrm>
                <a:off x="9115829" y="3139739"/>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99.2%</a:t>
                </a:r>
                <a:endParaRPr/>
              </a:p>
            </p:txBody>
          </p:sp>
          <p:sp>
            <p:nvSpPr>
              <p:cNvPr id="1099" name="Google Shape;1099;p50"/>
              <p:cNvSpPr/>
              <p:nvPr/>
            </p:nvSpPr>
            <p:spPr>
              <a:xfrm>
                <a:off x="10621898" y="3139739"/>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0.07</a:t>
                </a:r>
                <a:endParaRPr/>
              </a:p>
            </p:txBody>
          </p:sp>
        </p:grpSp>
        <p:grpSp>
          <p:nvGrpSpPr>
            <p:cNvPr id="1100" name="Google Shape;1100;p50"/>
            <p:cNvGrpSpPr/>
            <p:nvPr/>
          </p:nvGrpSpPr>
          <p:grpSpPr>
            <a:xfrm>
              <a:off x="9115829" y="4186534"/>
              <a:ext cx="2868704" cy="993600"/>
              <a:chOff x="9115829" y="4195221"/>
              <a:chExt cx="2868704" cy="993600"/>
            </a:xfrm>
          </p:grpSpPr>
          <p:sp>
            <p:nvSpPr>
              <p:cNvPr id="1101" name="Google Shape;1101;p50"/>
              <p:cNvSpPr/>
              <p:nvPr/>
            </p:nvSpPr>
            <p:spPr>
              <a:xfrm>
                <a:off x="9115829" y="4195221"/>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98.7%</a:t>
                </a:r>
                <a:endParaRPr/>
              </a:p>
            </p:txBody>
          </p:sp>
          <p:sp>
            <p:nvSpPr>
              <p:cNvPr id="1102" name="Google Shape;1102;p50"/>
              <p:cNvSpPr/>
              <p:nvPr/>
            </p:nvSpPr>
            <p:spPr>
              <a:xfrm>
                <a:off x="10621898" y="4195221"/>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0.18</a:t>
                </a:r>
                <a:endParaRPr/>
              </a:p>
            </p:txBody>
          </p:sp>
        </p:grpSp>
        <p:grpSp>
          <p:nvGrpSpPr>
            <p:cNvPr id="1103" name="Google Shape;1103;p50"/>
            <p:cNvGrpSpPr/>
            <p:nvPr/>
          </p:nvGrpSpPr>
          <p:grpSpPr>
            <a:xfrm>
              <a:off x="9115829" y="5250988"/>
              <a:ext cx="2868704" cy="993600"/>
              <a:chOff x="9115829" y="5243930"/>
              <a:chExt cx="2868704" cy="993600"/>
            </a:xfrm>
          </p:grpSpPr>
          <p:sp>
            <p:nvSpPr>
              <p:cNvPr id="1104" name="Google Shape;1104;p50"/>
              <p:cNvSpPr/>
              <p:nvPr/>
            </p:nvSpPr>
            <p:spPr>
              <a:xfrm>
                <a:off x="9115829" y="5243930"/>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99.2%</a:t>
                </a:r>
                <a:endParaRPr/>
              </a:p>
            </p:txBody>
          </p:sp>
          <p:sp>
            <p:nvSpPr>
              <p:cNvPr id="1105" name="Google Shape;1105;p50"/>
              <p:cNvSpPr/>
              <p:nvPr/>
            </p:nvSpPr>
            <p:spPr>
              <a:xfrm>
                <a:off x="10621898" y="5243930"/>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0.10</a:t>
                </a:r>
                <a:endParaRPr/>
              </a:p>
            </p:txBody>
          </p:sp>
        </p:grpSp>
      </p:grpSp>
      <p:sp>
        <p:nvSpPr>
          <p:cNvPr id="1106" name="Google Shape;1106;p50"/>
          <p:cNvSpPr/>
          <p:nvPr/>
        </p:nvSpPr>
        <p:spPr>
          <a:xfrm>
            <a:off x="1075795" y="4505943"/>
            <a:ext cx="4331913" cy="1713657"/>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t" anchorCtr="0">
            <a:noAutofit/>
          </a:bodyPr>
          <a:lstStyle/>
          <a:p>
            <a:pPr marL="342900" marR="0" lvl="0" indent="-266700" algn="l" rtl="0">
              <a:spcBef>
                <a:spcPts val="0"/>
              </a:spcBef>
              <a:spcAft>
                <a:spcPts val="0"/>
              </a:spcAft>
              <a:buClr>
                <a:schemeClr val="dk1"/>
              </a:buClr>
              <a:buSzPts val="1200"/>
              <a:buFont typeface="Arial"/>
              <a:buNone/>
            </a:pPr>
            <a:endParaRPr sz="1200">
              <a:solidFill>
                <a:srgbClr val="4685BC"/>
              </a:solidFill>
            </a:endParaRPr>
          </a:p>
          <a:p>
            <a:pPr marL="342900" marR="0" lvl="0" indent="-342900" algn="l" rtl="0">
              <a:spcBef>
                <a:spcPts val="0"/>
              </a:spcBef>
              <a:spcAft>
                <a:spcPts val="0"/>
              </a:spcAft>
              <a:buClr>
                <a:srgbClr val="4685BC"/>
              </a:buClr>
              <a:buSzPts val="1200"/>
              <a:buAutoNum type="arabicPeriod"/>
            </a:pPr>
            <a:r>
              <a:rPr lang="en-IN" sz="1200">
                <a:solidFill>
                  <a:srgbClr val="4685BC"/>
                </a:solidFill>
              </a:rPr>
              <a:t>Multiple models were tried for best results</a:t>
            </a:r>
            <a:endParaRPr/>
          </a:p>
        </p:txBody>
      </p:sp>
      <p:sp>
        <p:nvSpPr>
          <p:cNvPr id="1107" name="Google Shape;1107;p50"/>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Predicting Gross Revenue </a:t>
            </a:r>
            <a:endParaRPr/>
          </a:p>
        </p:txBody>
      </p:sp>
      <p:grpSp>
        <p:nvGrpSpPr>
          <p:cNvPr id="1108" name="Google Shape;1108;p50"/>
          <p:cNvGrpSpPr/>
          <p:nvPr/>
        </p:nvGrpSpPr>
        <p:grpSpPr>
          <a:xfrm>
            <a:off x="597624" y="3911485"/>
            <a:ext cx="5192461" cy="929104"/>
            <a:chOff x="597624" y="3960965"/>
            <a:chExt cx="5192461" cy="929104"/>
          </a:xfrm>
        </p:grpSpPr>
        <p:grpSp>
          <p:nvGrpSpPr>
            <p:cNvPr id="1109" name="Google Shape;1109;p50"/>
            <p:cNvGrpSpPr/>
            <p:nvPr/>
          </p:nvGrpSpPr>
          <p:grpSpPr>
            <a:xfrm>
              <a:off x="597624" y="3960965"/>
              <a:ext cx="5192461" cy="929104"/>
              <a:chOff x="1754075" y="2679217"/>
              <a:chExt cx="5192461" cy="929104"/>
            </a:xfrm>
          </p:grpSpPr>
          <p:sp>
            <p:nvSpPr>
              <p:cNvPr id="1110" name="Google Shape;1110;p50"/>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11" name="Google Shape;1111;p50"/>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12" name="Google Shape;1112;p50"/>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13" name="Google Shape;1113;p50"/>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1114" name="Google Shape;1114;p50"/>
              <p:cNvGrpSpPr/>
              <p:nvPr/>
            </p:nvGrpSpPr>
            <p:grpSpPr>
              <a:xfrm>
                <a:off x="3015263" y="2820175"/>
                <a:ext cx="3210900" cy="636350"/>
                <a:chOff x="5222700" y="3658300"/>
                <a:chExt cx="3210900" cy="636350"/>
              </a:xfrm>
            </p:grpSpPr>
            <p:sp>
              <p:nvSpPr>
                <p:cNvPr id="1115" name="Google Shape;1115;p50"/>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1116" name="Google Shape;1116;p50"/>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1117" name="Google Shape;1117;p50"/>
            <p:cNvGrpSpPr/>
            <p:nvPr/>
          </p:nvGrpSpPr>
          <p:grpSpPr>
            <a:xfrm>
              <a:off x="5269478" y="4262653"/>
              <a:ext cx="356626" cy="349852"/>
              <a:chOff x="-1183550" y="3586525"/>
              <a:chExt cx="296175" cy="290550"/>
            </a:xfrm>
          </p:grpSpPr>
          <p:sp>
            <p:nvSpPr>
              <p:cNvPr id="1118" name="Google Shape;1118;p5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19" name="Google Shape;1119;p5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20" name="Google Shape;1120;p5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21" name="Google Shape;1121;p5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22" name="Google Shape;1122;p5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23" name="Google Shape;1123;p5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24" name="Google Shape;1124;p5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25" name="Google Shape;1125;p5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26" name="Google Shape;1126;p5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1127" name="Google Shape;1127;p50"/>
          <p:cNvGrpSpPr/>
          <p:nvPr/>
        </p:nvGrpSpPr>
        <p:grpSpPr>
          <a:xfrm>
            <a:off x="597624" y="1821899"/>
            <a:ext cx="5192461" cy="928819"/>
            <a:chOff x="597624" y="2273671"/>
            <a:chExt cx="5192461" cy="928819"/>
          </a:xfrm>
        </p:grpSpPr>
        <p:grpSp>
          <p:nvGrpSpPr>
            <p:cNvPr id="1128" name="Google Shape;1128;p50"/>
            <p:cNvGrpSpPr/>
            <p:nvPr/>
          </p:nvGrpSpPr>
          <p:grpSpPr>
            <a:xfrm>
              <a:off x="597624" y="2273671"/>
              <a:ext cx="5192461" cy="928819"/>
              <a:chOff x="1754075" y="1105127"/>
              <a:chExt cx="5192461" cy="928819"/>
            </a:xfrm>
          </p:grpSpPr>
          <p:sp>
            <p:nvSpPr>
              <p:cNvPr id="1129" name="Google Shape;1129;p50"/>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1130" name="Google Shape;1130;p50"/>
              <p:cNvGrpSpPr/>
              <p:nvPr/>
            </p:nvGrpSpPr>
            <p:grpSpPr>
              <a:xfrm>
                <a:off x="1754075" y="1105127"/>
                <a:ext cx="5130486" cy="928819"/>
                <a:chOff x="1754075" y="1105127"/>
                <a:chExt cx="5130486" cy="928819"/>
              </a:xfrm>
            </p:grpSpPr>
            <p:sp>
              <p:nvSpPr>
                <p:cNvPr id="1131" name="Google Shape;1131;p50"/>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32" name="Google Shape;1132;p50"/>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33" name="Google Shape;1133;p50"/>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1134" name="Google Shape;1134;p50"/>
                <p:cNvGrpSpPr/>
                <p:nvPr/>
              </p:nvGrpSpPr>
              <p:grpSpPr>
                <a:xfrm>
                  <a:off x="3015263" y="1251409"/>
                  <a:ext cx="3210900" cy="636350"/>
                  <a:chOff x="5222700" y="3658300"/>
                  <a:chExt cx="3210900" cy="636350"/>
                </a:xfrm>
              </p:grpSpPr>
              <p:sp>
                <p:nvSpPr>
                  <p:cNvPr id="1135" name="Google Shape;1135;p50"/>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i="0" u="none" strike="noStrike" cap="none">
                        <a:solidFill>
                          <a:srgbClr val="FFFFFF"/>
                        </a:solidFill>
                      </a:rPr>
                      <a:t>What are the correct parameters for model creation?</a:t>
                    </a:r>
                    <a:endParaRPr sz="1050" i="0" u="none" strike="noStrike" cap="none">
                      <a:solidFill>
                        <a:srgbClr val="FFFFFF"/>
                      </a:solidFill>
                    </a:endParaRPr>
                  </a:p>
                </p:txBody>
              </p:sp>
              <p:sp>
                <p:nvSpPr>
                  <p:cNvPr id="1136" name="Google Shape;1136;p50"/>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rPr>
                      <a:t>Parameter Selection</a:t>
                    </a:r>
                    <a:endParaRPr sz="1800" b="1" i="0" u="none" strike="noStrike" cap="none">
                      <a:solidFill>
                        <a:srgbClr val="FFFFFF"/>
                      </a:solidFill>
                    </a:endParaRPr>
                  </a:p>
                </p:txBody>
              </p:sp>
            </p:grpSp>
          </p:grpSp>
        </p:grpSp>
        <p:grpSp>
          <p:nvGrpSpPr>
            <p:cNvPr id="1137" name="Google Shape;1137;p50"/>
            <p:cNvGrpSpPr/>
            <p:nvPr/>
          </p:nvGrpSpPr>
          <p:grpSpPr>
            <a:xfrm>
              <a:off x="5310579" y="2557493"/>
              <a:ext cx="274799" cy="361017"/>
              <a:chOff x="-4082800" y="3612425"/>
              <a:chExt cx="222150" cy="291825"/>
            </a:xfrm>
          </p:grpSpPr>
          <p:sp>
            <p:nvSpPr>
              <p:cNvPr id="1138" name="Google Shape;1138;p5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39" name="Google Shape;1139;p5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40" name="Google Shape;1140;p5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1141" name="Google Shape;1141;p50"/>
          <p:cNvGrpSpPr/>
          <p:nvPr/>
        </p:nvGrpSpPr>
        <p:grpSpPr>
          <a:xfrm>
            <a:off x="597624" y="2875181"/>
            <a:ext cx="5193487" cy="928848"/>
            <a:chOff x="1039995" y="3113220"/>
            <a:chExt cx="5193487" cy="928848"/>
          </a:xfrm>
        </p:grpSpPr>
        <p:grpSp>
          <p:nvGrpSpPr>
            <p:cNvPr id="1142" name="Google Shape;1142;p50"/>
            <p:cNvGrpSpPr/>
            <p:nvPr/>
          </p:nvGrpSpPr>
          <p:grpSpPr>
            <a:xfrm>
              <a:off x="1039995" y="3113220"/>
              <a:ext cx="5193487" cy="928848"/>
              <a:chOff x="2196446" y="1900271"/>
              <a:chExt cx="5193487" cy="928848"/>
            </a:xfrm>
          </p:grpSpPr>
          <p:sp>
            <p:nvSpPr>
              <p:cNvPr id="1143" name="Google Shape;1143;p50"/>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44" name="Google Shape;1144;p50"/>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45" name="Google Shape;1145;p50"/>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46" name="Google Shape;1146;p50"/>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1147" name="Google Shape;1147;p50"/>
              <p:cNvGrpSpPr/>
              <p:nvPr/>
            </p:nvGrpSpPr>
            <p:grpSpPr>
              <a:xfrm>
                <a:off x="3443750" y="2050317"/>
                <a:ext cx="3210900" cy="636350"/>
                <a:chOff x="5222700" y="3658300"/>
                <a:chExt cx="3210900" cy="636350"/>
              </a:xfrm>
            </p:grpSpPr>
            <p:sp>
              <p:nvSpPr>
                <p:cNvPr id="1148" name="Google Shape;1148;p50"/>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1149" name="Google Shape;1149;p50"/>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1150" name="Google Shape;1150;p50"/>
            <p:cNvGrpSpPr/>
            <p:nvPr/>
          </p:nvGrpSpPr>
          <p:grpSpPr>
            <a:xfrm>
              <a:off x="5791867" y="3408283"/>
              <a:ext cx="201352" cy="346166"/>
              <a:chOff x="-39205300" y="3220175"/>
              <a:chExt cx="185100" cy="318225"/>
            </a:xfrm>
          </p:grpSpPr>
          <p:sp>
            <p:nvSpPr>
              <p:cNvPr id="1151" name="Google Shape;1151;p50"/>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152" name="Google Shape;1152;p50"/>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1153" name="Google Shape;1153;p50"/>
          <p:cNvGrpSpPr/>
          <p:nvPr/>
        </p:nvGrpSpPr>
        <p:grpSpPr>
          <a:xfrm>
            <a:off x="6080626" y="996855"/>
            <a:ext cx="2893045" cy="5253643"/>
            <a:chOff x="0" y="82511"/>
            <a:chExt cx="2893045" cy="5253643"/>
          </a:xfrm>
        </p:grpSpPr>
        <p:sp>
          <p:nvSpPr>
            <p:cNvPr id="1154" name="Google Shape;1154;p50"/>
            <p:cNvSpPr/>
            <p:nvPr/>
          </p:nvSpPr>
          <p:spPr>
            <a:xfrm>
              <a:off x="0" y="82511"/>
              <a:ext cx="2893045" cy="993128"/>
            </a:xfrm>
            <a:prstGeom prst="roundRect">
              <a:avLst>
                <a:gd name="adj" fmla="val 16667"/>
              </a:avLst>
            </a:prstGeom>
            <a:solidFill>
              <a:srgbClr val="5EB2FC"/>
            </a:solidFill>
            <a:ln w="38100" cap="flat" cmpd="sng">
              <a:solidFill>
                <a:srgbClr val="4685B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txBox="1"/>
            <p:nvPr/>
          </p:nvSpPr>
          <p:spPr>
            <a:xfrm>
              <a:off x="48481" y="130992"/>
              <a:ext cx="2796083" cy="89616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IN" sz="2500">
                  <a:solidFill>
                    <a:schemeClr val="lt1"/>
                  </a:solidFill>
                </a:rPr>
                <a:t>Linear regression</a:t>
              </a:r>
              <a:endParaRPr/>
            </a:p>
          </p:txBody>
        </p:sp>
        <p:sp>
          <p:nvSpPr>
            <p:cNvPr id="1156" name="Google Shape;1156;p50"/>
            <p:cNvSpPr/>
            <p:nvPr/>
          </p:nvSpPr>
          <p:spPr>
            <a:xfrm>
              <a:off x="0" y="1147640"/>
              <a:ext cx="2893045" cy="993128"/>
            </a:xfrm>
            <a:prstGeom prst="roundRect">
              <a:avLst>
                <a:gd name="adj" fmla="val 16667"/>
              </a:avLst>
            </a:prstGeom>
            <a:solidFill>
              <a:srgbClr val="5EB2FC"/>
            </a:solidFill>
            <a:ln w="38100" cap="flat" cmpd="sng">
              <a:solidFill>
                <a:srgbClr val="4685B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txBox="1"/>
            <p:nvPr/>
          </p:nvSpPr>
          <p:spPr>
            <a:xfrm>
              <a:off x="48481" y="1196121"/>
              <a:ext cx="2796083" cy="89616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IN" sz="2500">
                  <a:solidFill>
                    <a:schemeClr val="lt1"/>
                  </a:solidFill>
                </a:rPr>
                <a:t>Polynomial regression</a:t>
              </a:r>
              <a:endParaRPr/>
            </a:p>
          </p:txBody>
        </p:sp>
        <p:sp>
          <p:nvSpPr>
            <p:cNvPr id="1158" name="Google Shape;1158;p50"/>
            <p:cNvSpPr/>
            <p:nvPr/>
          </p:nvSpPr>
          <p:spPr>
            <a:xfrm>
              <a:off x="0" y="2212769"/>
              <a:ext cx="2893045" cy="993128"/>
            </a:xfrm>
            <a:prstGeom prst="roundRect">
              <a:avLst>
                <a:gd name="adj" fmla="val 16667"/>
              </a:avLst>
            </a:prstGeom>
            <a:solidFill>
              <a:srgbClr val="5EB2FC"/>
            </a:solidFill>
            <a:ln w="38100" cap="flat" cmpd="sng">
              <a:solidFill>
                <a:srgbClr val="4685B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txBox="1"/>
            <p:nvPr/>
          </p:nvSpPr>
          <p:spPr>
            <a:xfrm>
              <a:off x="48481" y="2261250"/>
              <a:ext cx="2796083" cy="89616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IN" sz="2500">
                  <a:solidFill>
                    <a:schemeClr val="lt1"/>
                  </a:solidFill>
                </a:rPr>
                <a:t>Random forest Regressor</a:t>
              </a:r>
              <a:endParaRPr/>
            </a:p>
          </p:txBody>
        </p:sp>
        <p:sp>
          <p:nvSpPr>
            <p:cNvPr id="1160" name="Google Shape;1160;p50"/>
            <p:cNvSpPr/>
            <p:nvPr/>
          </p:nvSpPr>
          <p:spPr>
            <a:xfrm>
              <a:off x="0" y="3277897"/>
              <a:ext cx="2893045" cy="993128"/>
            </a:xfrm>
            <a:prstGeom prst="roundRect">
              <a:avLst>
                <a:gd name="adj" fmla="val 16667"/>
              </a:avLst>
            </a:prstGeom>
            <a:solidFill>
              <a:srgbClr val="5EB2FC"/>
            </a:solidFill>
            <a:ln w="38100" cap="flat" cmpd="sng">
              <a:solidFill>
                <a:srgbClr val="4685B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txBox="1"/>
            <p:nvPr/>
          </p:nvSpPr>
          <p:spPr>
            <a:xfrm>
              <a:off x="48481" y="3326378"/>
              <a:ext cx="2796083" cy="89616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IN" sz="2500">
                  <a:solidFill>
                    <a:schemeClr val="lt1"/>
                  </a:solidFill>
                </a:rPr>
                <a:t>Decision Trees</a:t>
              </a:r>
              <a:endParaRPr/>
            </a:p>
          </p:txBody>
        </p:sp>
        <p:sp>
          <p:nvSpPr>
            <p:cNvPr id="1162" name="Google Shape;1162;p50"/>
            <p:cNvSpPr/>
            <p:nvPr/>
          </p:nvSpPr>
          <p:spPr>
            <a:xfrm>
              <a:off x="0" y="4343026"/>
              <a:ext cx="2893045" cy="993128"/>
            </a:xfrm>
            <a:prstGeom prst="roundRect">
              <a:avLst>
                <a:gd name="adj" fmla="val 16667"/>
              </a:avLst>
            </a:prstGeom>
            <a:solidFill>
              <a:srgbClr val="5EB2FC"/>
            </a:solidFill>
            <a:ln w="38100" cap="flat" cmpd="sng">
              <a:solidFill>
                <a:srgbClr val="4685B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txBox="1"/>
            <p:nvPr/>
          </p:nvSpPr>
          <p:spPr>
            <a:xfrm>
              <a:off x="48481" y="4391507"/>
              <a:ext cx="2796083" cy="89616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IN" sz="2500">
                  <a:solidFill>
                    <a:schemeClr val="lt1"/>
                  </a:solidFill>
                </a:rPr>
                <a:t>Gradient Boosting</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grpSp>
        <p:nvGrpSpPr>
          <p:cNvPr id="1168" name="Google Shape;1168;p51"/>
          <p:cNvGrpSpPr/>
          <p:nvPr/>
        </p:nvGrpSpPr>
        <p:grpSpPr>
          <a:xfrm>
            <a:off x="6080626" y="996855"/>
            <a:ext cx="2893045" cy="5253643"/>
            <a:chOff x="0" y="82511"/>
            <a:chExt cx="2893045" cy="5253643"/>
          </a:xfrm>
        </p:grpSpPr>
        <p:sp>
          <p:nvSpPr>
            <p:cNvPr id="1169" name="Google Shape;1169;p51"/>
            <p:cNvSpPr/>
            <p:nvPr/>
          </p:nvSpPr>
          <p:spPr>
            <a:xfrm>
              <a:off x="0" y="82511"/>
              <a:ext cx="2893045" cy="993128"/>
            </a:xfrm>
            <a:prstGeom prst="roundRect">
              <a:avLst>
                <a:gd name="adj" fmla="val 16667"/>
              </a:avLst>
            </a:prstGeom>
            <a:solidFill>
              <a:srgbClr val="5EB2FC"/>
            </a:solidFill>
            <a:ln w="38100" cap="flat" cmpd="sng">
              <a:solidFill>
                <a:srgbClr val="4685B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1"/>
            <p:cNvSpPr txBox="1"/>
            <p:nvPr/>
          </p:nvSpPr>
          <p:spPr>
            <a:xfrm>
              <a:off x="48481" y="130992"/>
              <a:ext cx="2796083" cy="89616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IN" sz="2500">
                  <a:solidFill>
                    <a:schemeClr val="lt1"/>
                  </a:solidFill>
                </a:rPr>
                <a:t>Linear regression</a:t>
              </a:r>
              <a:endParaRPr/>
            </a:p>
          </p:txBody>
        </p:sp>
        <p:sp>
          <p:nvSpPr>
            <p:cNvPr id="1171" name="Google Shape;1171;p51"/>
            <p:cNvSpPr/>
            <p:nvPr/>
          </p:nvSpPr>
          <p:spPr>
            <a:xfrm>
              <a:off x="0" y="1147640"/>
              <a:ext cx="2893045" cy="993128"/>
            </a:xfrm>
            <a:prstGeom prst="roundRect">
              <a:avLst>
                <a:gd name="adj" fmla="val 16667"/>
              </a:avLst>
            </a:prstGeom>
            <a:solidFill>
              <a:srgbClr val="5EB2FC"/>
            </a:solidFill>
            <a:ln w="38100" cap="flat" cmpd="sng">
              <a:solidFill>
                <a:srgbClr val="4685B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1"/>
            <p:cNvSpPr txBox="1"/>
            <p:nvPr/>
          </p:nvSpPr>
          <p:spPr>
            <a:xfrm>
              <a:off x="48481" y="1196121"/>
              <a:ext cx="2796083" cy="89616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IN" sz="2500">
                  <a:solidFill>
                    <a:schemeClr val="lt1"/>
                  </a:solidFill>
                </a:rPr>
                <a:t>Polynomial regression</a:t>
              </a:r>
              <a:endParaRPr/>
            </a:p>
          </p:txBody>
        </p:sp>
        <p:sp>
          <p:nvSpPr>
            <p:cNvPr id="1173" name="Google Shape;1173;p51"/>
            <p:cNvSpPr/>
            <p:nvPr/>
          </p:nvSpPr>
          <p:spPr>
            <a:xfrm>
              <a:off x="0" y="2212769"/>
              <a:ext cx="2893045" cy="993128"/>
            </a:xfrm>
            <a:prstGeom prst="roundRect">
              <a:avLst>
                <a:gd name="adj" fmla="val 16667"/>
              </a:avLst>
            </a:prstGeom>
            <a:solidFill>
              <a:srgbClr val="5EB2FC"/>
            </a:solidFill>
            <a:ln w="38100" cap="flat" cmpd="sng">
              <a:solidFill>
                <a:srgbClr val="4685B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1"/>
            <p:cNvSpPr txBox="1"/>
            <p:nvPr/>
          </p:nvSpPr>
          <p:spPr>
            <a:xfrm>
              <a:off x="48481" y="2261250"/>
              <a:ext cx="2796083" cy="89616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IN" sz="2500">
                  <a:solidFill>
                    <a:schemeClr val="lt1"/>
                  </a:solidFill>
                </a:rPr>
                <a:t>Random forest Regressor</a:t>
              </a:r>
              <a:endParaRPr/>
            </a:p>
          </p:txBody>
        </p:sp>
        <p:sp>
          <p:nvSpPr>
            <p:cNvPr id="1175" name="Google Shape;1175;p51"/>
            <p:cNvSpPr/>
            <p:nvPr/>
          </p:nvSpPr>
          <p:spPr>
            <a:xfrm>
              <a:off x="0" y="3277897"/>
              <a:ext cx="2893045" cy="993128"/>
            </a:xfrm>
            <a:prstGeom prst="roundRect">
              <a:avLst>
                <a:gd name="adj" fmla="val 16667"/>
              </a:avLst>
            </a:prstGeom>
            <a:solidFill>
              <a:srgbClr val="5EB2FC"/>
            </a:solidFill>
            <a:ln w="38100" cap="flat" cmpd="sng">
              <a:solidFill>
                <a:srgbClr val="4685B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1"/>
            <p:cNvSpPr txBox="1"/>
            <p:nvPr/>
          </p:nvSpPr>
          <p:spPr>
            <a:xfrm>
              <a:off x="48481" y="3326378"/>
              <a:ext cx="2796083" cy="89616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IN" sz="2500">
                  <a:solidFill>
                    <a:schemeClr val="lt1"/>
                  </a:solidFill>
                </a:rPr>
                <a:t>Decision Trees</a:t>
              </a:r>
              <a:endParaRPr/>
            </a:p>
          </p:txBody>
        </p:sp>
        <p:sp>
          <p:nvSpPr>
            <p:cNvPr id="1177" name="Google Shape;1177;p51"/>
            <p:cNvSpPr/>
            <p:nvPr/>
          </p:nvSpPr>
          <p:spPr>
            <a:xfrm>
              <a:off x="0" y="4343026"/>
              <a:ext cx="2893045" cy="993128"/>
            </a:xfrm>
            <a:prstGeom prst="roundRect">
              <a:avLst>
                <a:gd name="adj" fmla="val 16667"/>
              </a:avLst>
            </a:prstGeom>
            <a:solidFill>
              <a:srgbClr val="5EB2FC"/>
            </a:solidFill>
            <a:ln w="38100" cap="flat" cmpd="sng">
              <a:solidFill>
                <a:srgbClr val="4685B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1"/>
            <p:cNvSpPr txBox="1"/>
            <p:nvPr/>
          </p:nvSpPr>
          <p:spPr>
            <a:xfrm>
              <a:off x="48481" y="4391507"/>
              <a:ext cx="2796083" cy="896166"/>
            </a:xfrm>
            <a:prstGeom prst="rect">
              <a:avLst/>
            </a:prstGeom>
            <a:noFill/>
            <a:ln>
              <a:noFill/>
            </a:ln>
          </p:spPr>
          <p:txBody>
            <a:bodyPr spcFirstLastPara="1" wrap="square" lIns="95250" tIns="95250" rIns="95250" bIns="95250" anchor="ctr" anchorCtr="0">
              <a:noAutofit/>
            </a:bodyPr>
            <a:lstStyle/>
            <a:p>
              <a:pPr marL="0" marR="0" lvl="0" indent="0" algn="l" rtl="0">
                <a:lnSpc>
                  <a:spcPct val="90000"/>
                </a:lnSpc>
                <a:spcBef>
                  <a:spcPts val="0"/>
                </a:spcBef>
                <a:spcAft>
                  <a:spcPts val="0"/>
                </a:spcAft>
                <a:buClr>
                  <a:schemeClr val="lt1"/>
                </a:buClr>
                <a:buSzPts val="2500"/>
                <a:buFont typeface="Arial"/>
                <a:buNone/>
              </a:pPr>
              <a:r>
                <a:rPr lang="en-IN" sz="2500">
                  <a:solidFill>
                    <a:schemeClr val="lt1"/>
                  </a:solidFill>
                </a:rPr>
                <a:t>Gradient Boosting</a:t>
              </a:r>
              <a:endParaRPr/>
            </a:p>
          </p:txBody>
        </p:sp>
      </p:grpSp>
      <p:grpSp>
        <p:nvGrpSpPr>
          <p:cNvPr id="1179" name="Google Shape;1179;p51"/>
          <p:cNvGrpSpPr/>
          <p:nvPr/>
        </p:nvGrpSpPr>
        <p:grpSpPr>
          <a:xfrm>
            <a:off x="9083557" y="997970"/>
            <a:ext cx="2869980" cy="5251413"/>
            <a:chOff x="9115829" y="993175"/>
            <a:chExt cx="2869980" cy="5251413"/>
          </a:xfrm>
        </p:grpSpPr>
        <p:grpSp>
          <p:nvGrpSpPr>
            <p:cNvPr id="1180" name="Google Shape;1180;p51"/>
            <p:cNvGrpSpPr/>
            <p:nvPr/>
          </p:nvGrpSpPr>
          <p:grpSpPr>
            <a:xfrm>
              <a:off x="9117105" y="993175"/>
              <a:ext cx="2868704" cy="993600"/>
              <a:chOff x="9117105" y="986117"/>
              <a:chExt cx="2868704" cy="993600"/>
            </a:xfrm>
          </p:grpSpPr>
          <p:sp>
            <p:nvSpPr>
              <p:cNvPr id="1181" name="Google Shape;1181;p51"/>
              <p:cNvSpPr/>
              <p:nvPr/>
            </p:nvSpPr>
            <p:spPr>
              <a:xfrm>
                <a:off x="9117105" y="986117"/>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58%</a:t>
                </a:r>
                <a:endParaRPr/>
              </a:p>
            </p:txBody>
          </p:sp>
          <p:sp>
            <p:nvSpPr>
              <p:cNvPr id="1182" name="Google Shape;1182;p51"/>
              <p:cNvSpPr/>
              <p:nvPr/>
            </p:nvSpPr>
            <p:spPr>
              <a:xfrm>
                <a:off x="10623174" y="986117"/>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1.52</a:t>
                </a:r>
                <a:endParaRPr/>
              </a:p>
            </p:txBody>
          </p:sp>
        </p:grpSp>
        <p:grpSp>
          <p:nvGrpSpPr>
            <p:cNvPr id="1183" name="Google Shape;1183;p51"/>
            <p:cNvGrpSpPr/>
            <p:nvPr/>
          </p:nvGrpSpPr>
          <p:grpSpPr>
            <a:xfrm>
              <a:off x="9117105" y="2057628"/>
              <a:ext cx="2868704" cy="993600"/>
              <a:chOff x="9117105" y="2069832"/>
              <a:chExt cx="2868704" cy="993600"/>
            </a:xfrm>
          </p:grpSpPr>
          <p:sp>
            <p:nvSpPr>
              <p:cNvPr id="1184" name="Google Shape;1184;p51"/>
              <p:cNvSpPr/>
              <p:nvPr/>
            </p:nvSpPr>
            <p:spPr>
              <a:xfrm>
                <a:off x="9117105" y="2069832"/>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31.2%</a:t>
                </a:r>
                <a:endParaRPr/>
              </a:p>
            </p:txBody>
          </p:sp>
          <p:sp>
            <p:nvSpPr>
              <p:cNvPr id="1185" name="Google Shape;1185;p51"/>
              <p:cNvSpPr/>
              <p:nvPr/>
            </p:nvSpPr>
            <p:spPr>
              <a:xfrm>
                <a:off x="10623174" y="2069832"/>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0.50</a:t>
                </a:r>
                <a:endParaRPr/>
              </a:p>
            </p:txBody>
          </p:sp>
        </p:grpSp>
        <p:grpSp>
          <p:nvGrpSpPr>
            <p:cNvPr id="1186" name="Google Shape;1186;p51"/>
            <p:cNvGrpSpPr/>
            <p:nvPr/>
          </p:nvGrpSpPr>
          <p:grpSpPr>
            <a:xfrm>
              <a:off x="9115829" y="3122081"/>
              <a:ext cx="2868704" cy="993600"/>
              <a:chOff x="9115829" y="3139739"/>
              <a:chExt cx="2868704" cy="993600"/>
            </a:xfrm>
          </p:grpSpPr>
          <p:sp>
            <p:nvSpPr>
              <p:cNvPr id="1187" name="Google Shape;1187;p51"/>
              <p:cNvSpPr/>
              <p:nvPr/>
            </p:nvSpPr>
            <p:spPr>
              <a:xfrm>
                <a:off x="9115829" y="3139739"/>
                <a:ext cx="1362635" cy="993600"/>
              </a:xfrm>
              <a:prstGeom prst="roundRect">
                <a:avLst>
                  <a:gd name="adj" fmla="val 16667"/>
                </a:avLst>
              </a:prstGeom>
              <a:solidFill>
                <a:srgbClr val="B4DBFE"/>
              </a:solid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99.2%</a:t>
                </a:r>
                <a:endParaRPr/>
              </a:p>
            </p:txBody>
          </p:sp>
          <p:sp>
            <p:nvSpPr>
              <p:cNvPr id="1188" name="Google Shape;1188;p51"/>
              <p:cNvSpPr/>
              <p:nvPr/>
            </p:nvSpPr>
            <p:spPr>
              <a:xfrm>
                <a:off x="10621898" y="3139739"/>
                <a:ext cx="1362635" cy="993600"/>
              </a:xfrm>
              <a:prstGeom prst="roundRect">
                <a:avLst>
                  <a:gd name="adj" fmla="val 16667"/>
                </a:avLst>
              </a:prstGeom>
              <a:solidFill>
                <a:srgbClr val="B4DBFE"/>
              </a:solid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0.07</a:t>
                </a:r>
                <a:endParaRPr/>
              </a:p>
            </p:txBody>
          </p:sp>
        </p:grpSp>
        <p:grpSp>
          <p:nvGrpSpPr>
            <p:cNvPr id="1189" name="Google Shape;1189;p51"/>
            <p:cNvGrpSpPr/>
            <p:nvPr/>
          </p:nvGrpSpPr>
          <p:grpSpPr>
            <a:xfrm>
              <a:off x="9115829" y="4186534"/>
              <a:ext cx="2868704" cy="993600"/>
              <a:chOff x="9115829" y="4195221"/>
              <a:chExt cx="2868704" cy="993600"/>
            </a:xfrm>
          </p:grpSpPr>
          <p:sp>
            <p:nvSpPr>
              <p:cNvPr id="1190" name="Google Shape;1190;p51"/>
              <p:cNvSpPr/>
              <p:nvPr/>
            </p:nvSpPr>
            <p:spPr>
              <a:xfrm>
                <a:off x="9115829" y="4195221"/>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98.7%</a:t>
                </a:r>
                <a:endParaRPr/>
              </a:p>
            </p:txBody>
          </p:sp>
          <p:sp>
            <p:nvSpPr>
              <p:cNvPr id="1191" name="Google Shape;1191;p51"/>
              <p:cNvSpPr/>
              <p:nvPr/>
            </p:nvSpPr>
            <p:spPr>
              <a:xfrm>
                <a:off x="10621898" y="4195221"/>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0.18</a:t>
                </a:r>
                <a:endParaRPr/>
              </a:p>
            </p:txBody>
          </p:sp>
        </p:grpSp>
        <p:grpSp>
          <p:nvGrpSpPr>
            <p:cNvPr id="1192" name="Google Shape;1192;p51"/>
            <p:cNvGrpSpPr/>
            <p:nvPr/>
          </p:nvGrpSpPr>
          <p:grpSpPr>
            <a:xfrm>
              <a:off x="9115829" y="5250988"/>
              <a:ext cx="2868704" cy="993600"/>
              <a:chOff x="9115829" y="5243930"/>
              <a:chExt cx="2868704" cy="993600"/>
            </a:xfrm>
          </p:grpSpPr>
          <p:sp>
            <p:nvSpPr>
              <p:cNvPr id="1193" name="Google Shape;1193;p51"/>
              <p:cNvSpPr/>
              <p:nvPr/>
            </p:nvSpPr>
            <p:spPr>
              <a:xfrm>
                <a:off x="9115829" y="5243930"/>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99.2%</a:t>
                </a:r>
                <a:endParaRPr/>
              </a:p>
            </p:txBody>
          </p:sp>
          <p:sp>
            <p:nvSpPr>
              <p:cNvPr id="1194" name="Google Shape;1194;p51"/>
              <p:cNvSpPr/>
              <p:nvPr/>
            </p:nvSpPr>
            <p:spPr>
              <a:xfrm>
                <a:off x="10621898" y="5243930"/>
                <a:ext cx="1362635" cy="993600"/>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rPr>
                  <a:t>0.10</a:t>
                </a:r>
                <a:endParaRPr/>
              </a:p>
            </p:txBody>
          </p:sp>
        </p:grpSp>
      </p:grpSp>
      <p:sp>
        <p:nvSpPr>
          <p:cNvPr id="1195" name="Google Shape;1195;p51"/>
          <p:cNvSpPr/>
          <p:nvPr/>
        </p:nvSpPr>
        <p:spPr>
          <a:xfrm>
            <a:off x="1075795" y="4505943"/>
            <a:ext cx="4331913" cy="1713657"/>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rgbClr val="4685BC"/>
              </a:solidFill>
            </a:endParaRPr>
          </a:p>
          <a:p>
            <a:pPr marL="342900" marR="0" lvl="0" indent="-342900" algn="l" rtl="0">
              <a:spcBef>
                <a:spcPts val="0"/>
              </a:spcBef>
              <a:spcAft>
                <a:spcPts val="0"/>
              </a:spcAft>
              <a:buClr>
                <a:srgbClr val="4685BC"/>
              </a:buClr>
              <a:buSzPts val="1200"/>
              <a:buAutoNum type="arabicPeriod"/>
            </a:pPr>
            <a:r>
              <a:rPr lang="en-IN" sz="1200">
                <a:solidFill>
                  <a:srgbClr val="4685BC"/>
                </a:solidFill>
              </a:rPr>
              <a:t>Multiple models were tried for best results</a:t>
            </a:r>
            <a:endParaRPr/>
          </a:p>
          <a:p>
            <a:pPr marL="342900" marR="0" lvl="0" indent="-266700" algn="l" rtl="0">
              <a:spcBef>
                <a:spcPts val="0"/>
              </a:spcBef>
              <a:spcAft>
                <a:spcPts val="0"/>
              </a:spcAft>
              <a:buClr>
                <a:schemeClr val="dk1"/>
              </a:buClr>
              <a:buSzPts val="1200"/>
              <a:buFont typeface="Arial"/>
              <a:buNone/>
            </a:pPr>
            <a:endParaRPr sz="1200">
              <a:solidFill>
                <a:srgbClr val="4685BC"/>
              </a:solidFill>
            </a:endParaRPr>
          </a:p>
          <a:p>
            <a:pPr marL="342900" marR="0" lvl="0" indent="-342900" algn="l" rtl="0">
              <a:spcBef>
                <a:spcPts val="0"/>
              </a:spcBef>
              <a:spcAft>
                <a:spcPts val="0"/>
              </a:spcAft>
              <a:buClr>
                <a:srgbClr val="4685BC"/>
              </a:buClr>
              <a:buSzPts val="1200"/>
              <a:buAutoNum type="arabicPeriod"/>
            </a:pPr>
            <a:r>
              <a:rPr lang="en-IN" sz="1200">
                <a:solidFill>
                  <a:srgbClr val="4685BC"/>
                </a:solidFill>
              </a:rPr>
              <a:t>Random forest Regressor gave the best results.</a:t>
            </a:r>
            <a:endParaRPr/>
          </a:p>
          <a:p>
            <a:pPr marL="342900" marR="0" lvl="0" indent="-266700" algn="l" rtl="0">
              <a:spcBef>
                <a:spcPts val="0"/>
              </a:spcBef>
              <a:spcAft>
                <a:spcPts val="0"/>
              </a:spcAft>
              <a:buClr>
                <a:schemeClr val="dk1"/>
              </a:buClr>
              <a:buSzPts val="1200"/>
              <a:buFont typeface="Arial"/>
              <a:buNone/>
            </a:pPr>
            <a:endParaRPr sz="1200">
              <a:solidFill>
                <a:srgbClr val="4685BC"/>
              </a:solidFill>
            </a:endParaRPr>
          </a:p>
        </p:txBody>
      </p:sp>
      <p:sp>
        <p:nvSpPr>
          <p:cNvPr id="1196" name="Google Shape;1196;p51"/>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Predicting Gross Revenue </a:t>
            </a:r>
            <a:endParaRPr/>
          </a:p>
        </p:txBody>
      </p:sp>
      <p:grpSp>
        <p:nvGrpSpPr>
          <p:cNvPr id="1197" name="Google Shape;1197;p51"/>
          <p:cNvGrpSpPr/>
          <p:nvPr/>
        </p:nvGrpSpPr>
        <p:grpSpPr>
          <a:xfrm>
            <a:off x="597624" y="3911485"/>
            <a:ext cx="5192461" cy="929104"/>
            <a:chOff x="597624" y="3960965"/>
            <a:chExt cx="5192461" cy="929104"/>
          </a:xfrm>
        </p:grpSpPr>
        <p:grpSp>
          <p:nvGrpSpPr>
            <p:cNvPr id="1198" name="Google Shape;1198;p51"/>
            <p:cNvGrpSpPr/>
            <p:nvPr/>
          </p:nvGrpSpPr>
          <p:grpSpPr>
            <a:xfrm>
              <a:off x="597624" y="3960965"/>
              <a:ext cx="5192461" cy="929104"/>
              <a:chOff x="1754075" y="2679217"/>
              <a:chExt cx="5192461" cy="929104"/>
            </a:xfrm>
          </p:grpSpPr>
          <p:sp>
            <p:nvSpPr>
              <p:cNvPr id="1199" name="Google Shape;1199;p51"/>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00" name="Google Shape;1200;p51"/>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01" name="Google Shape;1201;p51"/>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02" name="Google Shape;1202;p51"/>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1203" name="Google Shape;1203;p51"/>
              <p:cNvGrpSpPr/>
              <p:nvPr/>
            </p:nvGrpSpPr>
            <p:grpSpPr>
              <a:xfrm>
                <a:off x="3015263" y="2820175"/>
                <a:ext cx="3210900" cy="636350"/>
                <a:chOff x="5222700" y="3658300"/>
                <a:chExt cx="3210900" cy="636350"/>
              </a:xfrm>
            </p:grpSpPr>
            <p:sp>
              <p:nvSpPr>
                <p:cNvPr id="1204" name="Google Shape;1204;p51"/>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1205" name="Google Shape;1205;p51"/>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1206" name="Google Shape;1206;p51"/>
            <p:cNvGrpSpPr/>
            <p:nvPr/>
          </p:nvGrpSpPr>
          <p:grpSpPr>
            <a:xfrm>
              <a:off x="5269478" y="4262653"/>
              <a:ext cx="356626" cy="349852"/>
              <a:chOff x="-1183550" y="3586525"/>
              <a:chExt cx="296175" cy="290550"/>
            </a:xfrm>
          </p:grpSpPr>
          <p:sp>
            <p:nvSpPr>
              <p:cNvPr id="1207" name="Google Shape;1207;p5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08" name="Google Shape;1208;p5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09" name="Google Shape;1209;p5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10" name="Google Shape;1210;p5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11" name="Google Shape;1211;p5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12" name="Google Shape;1212;p5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13" name="Google Shape;1213;p5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14" name="Google Shape;1214;p5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15" name="Google Shape;1215;p5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1216" name="Google Shape;1216;p51"/>
          <p:cNvGrpSpPr/>
          <p:nvPr/>
        </p:nvGrpSpPr>
        <p:grpSpPr>
          <a:xfrm>
            <a:off x="597624" y="1821899"/>
            <a:ext cx="5192461" cy="928819"/>
            <a:chOff x="597624" y="2273671"/>
            <a:chExt cx="5192461" cy="928819"/>
          </a:xfrm>
        </p:grpSpPr>
        <p:grpSp>
          <p:nvGrpSpPr>
            <p:cNvPr id="1217" name="Google Shape;1217;p51"/>
            <p:cNvGrpSpPr/>
            <p:nvPr/>
          </p:nvGrpSpPr>
          <p:grpSpPr>
            <a:xfrm>
              <a:off x="597624" y="2273671"/>
              <a:ext cx="5192461" cy="928819"/>
              <a:chOff x="1754075" y="1105127"/>
              <a:chExt cx="5192461" cy="928819"/>
            </a:xfrm>
          </p:grpSpPr>
          <p:sp>
            <p:nvSpPr>
              <p:cNvPr id="1218" name="Google Shape;1218;p51"/>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1219" name="Google Shape;1219;p51"/>
              <p:cNvGrpSpPr/>
              <p:nvPr/>
            </p:nvGrpSpPr>
            <p:grpSpPr>
              <a:xfrm>
                <a:off x="1754075" y="1105127"/>
                <a:ext cx="5130486" cy="928819"/>
                <a:chOff x="1754075" y="1105127"/>
                <a:chExt cx="5130486" cy="928819"/>
              </a:xfrm>
            </p:grpSpPr>
            <p:sp>
              <p:nvSpPr>
                <p:cNvPr id="1220" name="Google Shape;1220;p51"/>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21" name="Google Shape;1221;p51"/>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22" name="Google Shape;1222;p51"/>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1223" name="Google Shape;1223;p51"/>
                <p:cNvGrpSpPr/>
                <p:nvPr/>
              </p:nvGrpSpPr>
              <p:grpSpPr>
                <a:xfrm>
                  <a:off x="3015263" y="1251409"/>
                  <a:ext cx="3210900" cy="636350"/>
                  <a:chOff x="5222700" y="3658300"/>
                  <a:chExt cx="3210900" cy="636350"/>
                </a:xfrm>
              </p:grpSpPr>
              <p:sp>
                <p:nvSpPr>
                  <p:cNvPr id="1224" name="Google Shape;1224;p51"/>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i="0" u="none" strike="noStrike" cap="none">
                        <a:solidFill>
                          <a:srgbClr val="FFFFFF"/>
                        </a:solidFill>
                      </a:rPr>
                      <a:t>What are the correct parameters for model creation?</a:t>
                    </a:r>
                    <a:endParaRPr sz="1050" i="0" u="none" strike="noStrike" cap="none">
                      <a:solidFill>
                        <a:srgbClr val="FFFFFF"/>
                      </a:solidFill>
                    </a:endParaRPr>
                  </a:p>
                </p:txBody>
              </p:sp>
              <p:sp>
                <p:nvSpPr>
                  <p:cNvPr id="1225" name="Google Shape;1225;p51"/>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rPr>
                      <a:t>Parameter Selection</a:t>
                    </a:r>
                    <a:endParaRPr sz="1800" b="1" i="0" u="none" strike="noStrike" cap="none">
                      <a:solidFill>
                        <a:srgbClr val="FFFFFF"/>
                      </a:solidFill>
                    </a:endParaRPr>
                  </a:p>
                </p:txBody>
              </p:sp>
            </p:grpSp>
          </p:grpSp>
        </p:grpSp>
        <p:grpSp>
          <p:nvGrpSpPr>
            <p:cNvPr id="1226" name="Google Shape;1226;p51"/>
            <p:cNvGrpSpPr/>
            <p:nvPr/>
          </p:nvGrpSpPr>
          <p:grpSpPr>
            <a:xfrm>
              <a:off x="5310579" y="2557493"/>
              <a:ext cx="274799" cy="361017"/>
              <a:chOff x="-4082800" y="3612425"/>
              <a:chExt cx="222150" cy="291825"/>
            </a:xfrm>
          </p:grpSpPr>
          <p:sp>
            <p:nvSpPr>
              <p:cNvPr id="1227" name="Google Shape;1227;p5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28" name="Google Shape;1228;p5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29" name="Google Shape;1229;p5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1230" name="Google Shape;1230;p51"/>
          <p:cNvGrpSpPr/>
          <p:nvPr/>
        </p:nvGrpSpPr>
        <p:grpSpPr>
          <a:xfrm>
            <a:off x="597624" y="2875181"/>
            <a:ext cx="5193487" cy="928848"/>
            <a:chOff x="1039995" y="3113220"/>
            <a:chExt cx="5193487" cy="928848"/>
          </a:xfrm>
        </p:grpSpPr>
        <p:grpSp>
          <p:nvGrpSpPr>
            <p:cNvPr id="1231" name="Google Shape;1231;p51"/>
            <p:cNvGrpSpPr/>
            <p:nvPr/>
          </p:nvGrpSpPr>
          <p:grpSpPr>
            <a:xfrm>
              <a:off x="1039995" y="3113220"/>
              <a:ext cx="5193487" cy="928848"/>
              <a:chOff x="2196446" y="1900271"/>
              <a:chExt cx="5193487" cy="928848"/>
            </a:xfrm>
          </p:grpSpPr>
          <p:sp>
            <p:nvSpPr>
              <p:cNvPr id="1232" name="Google Shape;1232;p51"/>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33" name="Google Shape;1233;p51"/>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34" name="Google Shape;1234;p51"/>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35" name="Google Shape;1235;p51"/>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1236" name="Google Shape;1236;p51"/>
              <p:cNvGrpSpPr/>
              <p:nvPr/>
            </p:nvGrpSpPr>
            <p:grpSpPr>
              <a:xfrm>
                <a:off x="3443750" y="2050317"/>
                <a:ext cx="3210900" cy="636350"/>
                <a:chOff x="5222700" y="3658300"/>
                <a:chExt cx="3210900" cy="636350"/>
              </a:xfrm>
            </p:grpSpPr>
            <p:sp>
              <p:nvSpPr>
                <p:cNvPr id="1237" name="Google Shape;1237;p51"/>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1238" name="Google Shape;1238;p51"/>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1239" name="Google Shape;1239;p51"/>
            <p:cNvGrpSpPr/>
            <p:nvPr/>
          </p:nvGrpSpPr>
          <p:grpSpPr>
            <a:xfrm>
              <a:off x="5791867" y="3408283"/>
              <a:ext cx="201352" cy="346166"/>
              <a:chOff x="-39205300" y="3220175"/>
              <a:chExt cx="185100" cy="318225"/>
            </a:xfrm>
          </p:grpSpPr>
          <p:sp>
            <p:nvSpPr>
              <p:cNvPr id="1240" name="Google Shape;1240;p5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41" name="Google Shape;1241;p5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sp>
        <p:nvSpPr>
          <p:cNvPr id="1242" name="Google Shape;1242;p51"/>
          <p:cNvSpPr/>
          <p:nvPr/>
        </p:nvSpPr>
        <p:spPr>
          <a:xfrm>
            <a:off x="9083556" y="505364"/>
            <a:ext cx="1351361" cy="408980"/>
          </a:xfrm>
          <a:prstGeom prst="roundRect">
            <a:avLst>
              <a:gd name="adj" fmla="val 16667"/>
            </a:avLst>
          </a:prstGeom>
          <a:solidFill>
            <a:srgbClr val="4685BC"/>
          </a:solid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rPr>
              <a:t>R2 Score</a:t>
            </a:r>
            <a:endParaRPr/>
          </a:p>
        </p:txBody>
      </p:sp>
      <p:sp>
        <p:nvSpPr>
          <p:cNvPr id="1243" name="Google Shape;1243;p51"/>
          <p:cNvSpPr/>
          <p:nvPr/>
        </p:nvSpPr>
        <p:spPr>
          <a:xfrm>
            <a:off x="10580662" y="505364"/>
            <a:ext cx="1351361" cy="408980"/>
          </a:xfrm>
          <a:prstGeom prst="roundRect">
            <a:avLst>
              <a:gd name="adj" fmla="val 16667"/>
            </a:avLst>
          </a:prstGeom>
          <a:solidFill>
            <a:srgbClr val="4685BC"/>
          </a:solid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rPr>
              <a:t>MAPE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grpSp>
        <p:nvGrpSpPr>
          <p:cNvPr id="1248" name="Google Shape;1248;p52"/>
          <p:cNvGrpSpPr/>
          <p:nvPr/>
        </p:nvGrpSpPr>
        <p:grpSpPr>
          <a:xfrm>
            <a:off x="6096000" y="1013461"/>
            <a:ext cx="2893045" cy="954719"/>
            <a:chOff x="0" y="38880"/>
            <a:chExt cx="2893045" cy="954719"/>
          </a:xfrm>
        </p:grpSpPr>
        <p:sp>
          <p:nvSpPr>
            <p:cNvPr id="1249" name="Google Shape;1249;p52"/>
            <p:cNvSpPr/>
            <p:nvPr/>
          </p:nvSpPr>
          <p:spPr>
            <a:xfrm>
              <a:off x="0" y="38880"/>
              <a:ext cx="2893045" cy="954719"/>
            </a:xfrm>
            <a:prstGeom prst="roundRect">
              <a:avLst>
                <a:gd name="adj" fmla="val 16667"/>
              </a:avLst>
            </a:prstGeom>
            <a:solidFill>
              <a:srgbClr val="5EB2FC"/>
            </a:solidFill>
            <a:ln w="38100" cap="flat" cmpd="sng">
              <a:solidFill>
                <a:srgbClr val="4685B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2"/>
            <p:cNvSpPr txBox="1"/>
            <p:nvPr/>
          </p:nvSpPr>
          <p:spPr>
            <a:xfrm>
              <a:off x="46606" y="85486"/>
              <a:ext cx="2799833" cy="861507"/>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chemeClr val="lt1"/>
                </a:buClr>
                <a:buSzPts val="2400"/>
                <a:buFont typeface="Arial"/>
                <a:buNone/>
              </a:pPr>
              <a:r>
                <a:rPr lang="en-IN" sz="2400">
                  <a:solidFill>
                    <a:schemeClr val="lt1"/>
                  </a:solidFill>
                  <a:latin typeface="Arial"/>
                  <a:ea typeface="Arial"/>
                  <a:cs typeface="Arial"/>
                  <a:sym typeface="Arial"/>
                </a:rPr>
                <a:t>Random forest Regressor</a:t>
              </a:r>
              <a:endParaRPr/>
            </a:p>
          </p:txBody>
        </p:sp>
      </p:grpSp>
      <p:grpSp>
        <p:nvGrpSpPr>
          <p:cNvPr id="1251" name="Google Shape;1251;p52"/>
          <p:cNvGrpSpPr/>
          <p:nvPr/>
        </p:nvGrpSpPr>
        <p:grpSpPr>
          <a:xfrm>
            <a:off x="9083556" y="976282"/>
            <a:ext cx="2868704" cy="993600"/>
            <a:chOff x="9115829" y="3139739"/>
            <a:chExt cx="2868704" cy="993600"/>
          </a:xfrm>
        </p:grpSpPr>
        <p:sp>
          <p:nvSpPr>
            <p:cNvPr id="1252" name="Google Shape;1252;p52"/>
            <p:cNvSpPr/>
            <p:nvPr/>
          </p:nvSpPr>
          <p:spPr>
            <a:xfrm>
              <a:off x="9115829" y="3139739"/>
              <a:ext cx="1362635" cy="993600"/>
            </a:xfrm>
            <a:prstGeom prst="roundRect">
              <a:avLst>
                <a:gd name="adj" fmla="val 16667"/>
              </a:avLst>
            </a:prstGeom>
            <a:solidFill>
              <a:srgbClr val="B4DBFE"/>
            </a:solid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latin typeface="Arial"/>
                  <a:ea typeface="Arial"/>
                  <a:cs typeface="Arial"/>
                  <a:sym typeface="Arial"/>
                </a:rPr>
                <a:t>99.2%</a:t>
              </a:r>
              <a:endParaRPr/>
            </a:p>
          </p:txBody>
        </p:sp>
        <p:sp>
          <p:nvSpPr>
            <p:cNvPr id="1253" name="Google Shape;1253;p52"/>
            <p:cNvSpPr/>
            <p:nvPr/>
          </p:nvSpPr>
          <p:spPr>
            <a:xfrm>
              <a:off x="10621898" y="3139739"/>
              <a:ext cx="1362635" cy="993600"/>
            </a:xfrm>
            <a:prstGeom prst="roundRect">
              <a:avLst>
                <a:gd name="adj" fmla="val 16667"/>
              </a:avLst>
            </a:prstGeom>
            <a:solidFill>
              <a:srgbClr val="B4DBFE"/>
            </a:solid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rgbClr val="4685BC"/>
                  </a:solidFill>
                  <a:latin typeface="Arial"/>
                  <a:ea typeface="Arial"/>
                  <a:cs typeface="Arial"/>
                  <a:sym typeface="Arial"/>
                </a:rPr>
                <a:t>0.07</a:t>
              </a:r>
              <a:endParaRPr/>
            </a:p>
          </p:txBody>
        </p:sp>
      </p:grpSp>
      <p:sp>
        <p:nvSpPr>
          <p:cNvPr id="1254" name="Google Shape;1254;p52"/>
          <p:cNvSpPr/>
          <p:nvPr/>
        </p:nvSpPr>
        <p:spPr>
          <a:xfrm>
            <a:off x="1075795" y="4505943"/>
            <a:ext cx="4331913" cy="1713657"/>
          </a:xfrm>
          <a:prstGeom prst="roundRect">
            <a:avLst>
              <a:gd name="adj" fmla="val 16667"/>
            </a:avLst>
          </a:prstGeom>
          <a:noFill/>
          <a:ln w="38100" cap="flat" cmpd="sng">
            <a:solidFill>
              <a:srgbClr val="4685BC"/>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rgbClr val="4685BC"/>
              </a:solidFill>
            </a:endParaRPr>
          </a:p>
          <a:p>
            <a:pPr marL="342900" marR="0" lvl="0" indent="-342900" algn="l" rtl="0">
              <a:spcBef>
                <a:spcPts val="0"/>
              </a:spcBef>
              <a:spcAft>
                <a:spcPts val="0"/>
              </a:spcAft>
              <a:buClr>
                <a:srgbClr val="4685BC"/>
              </a:buClr>
              <a:buSzPts val="1200"/>
              <a:buAutoNum type="arabicPeriod"/>
            </a:pPr>
            <a:r>
              <a:rPr lang="en-IN" sz="1200">
                <a:solidFill>
                  <a:srgbClr val="4685BC"/>
                </a:solidFill>
              </a:rPr>
              <a:t>Multiple models were tried for best results</a:t>
            </a:r>
            <a:endParaRPr/>
          </a:p>
          <a:p>
            <a:pPr marL="342900" marR="0" lvl="0" indent="-266700" algn="l" rtl="0">
              <a:spcBef>
                <a:spcPts val="0"/>
              </a:spcBef>
              <a:spcAft>
                <a:spcPts val="0"/>
              </a:spcAft>
              <a:buClr>
                <a:schemeClr val="dk1"/>
              </a:buClr>
              <a:buSzPts val="1200"/>
              <a:buFont typeface="Arial"/>
              <a:buNone/>
            </a:pPr>
            <a:endParaRPr sz="1200">
              <a:solidFill>
                <a:srgbClr val="4685BC"/>
              </a:solidFill>
            </a:endParaRPr>
          </a:p>
          <a:p>
            <a:pPr marL="342900" marR="0" lvl="0" indent="-342900" algn="l" rtl="0">
              <a:spcBef>
                <a:spcPts val="0"/>
              </a:spcBef>
              <a:spcAft>
                <a:spcPts val="0"/>
              </a:spcAft>
              <a:buClr>
                <a:srgbClr val="4685BC"/>
              </a:buClr>
              <a:buSzPts val="1200"/>
              <a:buAutoNum type="arabicPeriod"/>
            </a:pPr>
            <a:r>
              <a:rPr lang="en-IN" sz="1200">
                <a:solidFill>
                  <a:srgbClr val="4685BC"/>
                </a:solidFill>
              </a:rPr>
              <a:t>Random forest Regressor gave the best results.</a:t>
            </a:r>
            <a:endParaRPr/>
          </a:p>
          <a:p>
            <a:pPr marL="342900" marR="0" lvl="0" indent="-266700" algn="l" rtl="0">
              <a:spcBef>
                <a:spcPts val="0"/>
              </a:spcBef>
              <a:spcAft>
                <a:spcPts val="0"/>
              </a:spcAft>
              <a:buClr>
                <a:schemeClr val="dk1"/>
              </a:buClr>
              <a:buSzPts val="1200"/>
              <a:buFont typeface="Arial"/>
              <a:buNone/>
            </a:pPr>
            <a:endParaRPr sz="1200">
              <a:solidFill>
                <a:srgbClr val="4685BC"/>
              </a:solidFill>
            </a:endParaRPr>
          </a:p>
          <a:p>
            <a:pPr marL="342900" marR="0" lvl="0" indent="-342900" algn="l" rtl="0">
              <a:spcBef>
                <a:spcPts val="0"/>
              </a:spcBef>
              <a:spcAft>
                <a:spcPts val="0"/>
              </a:spcAft>
              <a:buClr>
                <a:srgbClr val="4685BC"/>
              </a:buClr>
              <a:buSzPts val="1200"/>
              <a:buAutoNum type="arabicPeriod"/>
            </a:pPr>
            <a:r>
              <a:rPr lang="en-IN" sz="1200">
                <a:solidFill>
                  <a:srgbClr val="4685BC"/>
                </a:solidFill>
              </a:rPr>
              <a:t>Results gave almost straight line.</a:t>
            </a:r>
            <a:endParaRPr/>
          </a:p>
        </p:txBody>
      </p:sp>
      <p:sp>
        <p:nvSpPr>
          <p:cNvPr id="1255" name="Google Shape;1255;p52"/>
          <p:cNvSpPr txBox="1">
            <a:spLocks noGrp="1"/>
          </p:cNvSpPr>
          <p:nvPr>
            <p:ph type="title"/>
          </p:nvPr>
        </p:nvSpPr>
        <p:spPr>
          <a:xfrm>
            <a:off x="1066799" y="505364"/>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a:t>Predicting Gross Revenue </a:t>
            </a:r>
            <a:endParaRPr/>
          </a:p>
        </p:txBody>
      </p:sp>
      <p:grpSp>
        <p:nvGrpSpPr>
          <p:cNvPr id="1256" name="Google Shape;1256;p52"/>
          <p:cNvGrpSpPr/>
          <p:nvPr/>
        </p:nvGrpSpPr>
        <p:grpSpPr>
          <a:xfrm>
            <a:off x="597624" y="3911485"/>
            <a:ext cx="5192461" cy="929104"/>
            <a:chOff x="597624" y="3960965"/>
            <a:chExt cx="5192461" cy="929104"/>
          </a:xfrm>
        </p:grpSpPr>
        <p:grpSp>
          <p:nvGrpSpPr>
            <p:cNvPr id="1257" name="Google Shape;1257;p52"/>
            <p:cNvGrpSpPr/>
            <p:nvPr/>
          </p:nvGrpSpPr>
          <p:grpSpPr>
            <a:xfrm>
              <a:off x="597624" y="3960965"/>
              <a:ext cx="5192461" cy="929104"/>
              <a:chOff x="1754075" y="2679217"/>
              <a:chExt cx="5192461" cy="929104"/>
            </a:xfrm>
          </p:grpSpPr>
          <p:sp>
            <p:nvSpPr>
              <p:cNvPr id="1258" name="Google Shape;1258;p52"/>
              <p:cNvSpPr/>
              <p:nvPr/>
            </p:nvSpPr>
            <p:spPr>
              <a:xfrm>
                <a:off x="2304094" y="2796612"/>
                <a:ext cx="4642442" cy="683476"/>
              </a:xfrm>
              <a:custGeom>
                <a:avLst/>
                <a:gdLst/>
                <a:ahLst/>
                <a:cxnLst/>
                <a:rect l="l" t="t" r="r" b="b"/>
                <a:pathLst>
                  <a:path w="162807" h="23969" extrusionOk="0">
                    <a:moveTo>
                      <a:pt x="0" y="1"/>
                    </a:moveTo>
                    <a:lnTo>
                      <a:pt x="0" y="23968"/>
                    </a:lnTo>
                    <a:lnTo>
                      <a:pt x="150817" y="23968"/>
                    </a:lnTo>
                    <a:cubicBezTo>
                      <a:pt x="157437" y="23968"/>
                      <a:pt x="162806" y="18598"/>
                      <a:pt x="162806" y="11978"/>
                    </a:cubicBezTo>
                    <a:cubicBezTo>
                      <a:pt x="162806" y="5359"/>
                      <a:pt x="157437" y="1"/>
                      <a:pt x="150817"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59" name="Google Shape;1259;p52"/>
              <p:cNvSpPr/>
              <p:nvPr/>
            </p:nvSpPr>
            <p:spPr>
              <a:xfrm>
                <a:off x="6324013" y="2863317"/>
                <a:ext cx="560548" cy="560576"/>
              </a:xfrm>
              <a:custGeom>
                <a:avLst/>
                <a:gdLst/>
                <a:ahLst/>
                <a:cxnLst/>
                <a:rect l="l" t="t" r="r" b="b"/>
                <a:pathLst>
                  <a:path w="19658" h="19659" extrusionOk="0">
                    <a:moveTo>
                      <a:pt x="9823" y="1"/>
                    </a:moveTo>
                    <a:cubicBezTo>
                      <a:pt x="4394" y="1"/>
                      <a:pt x="0" y="4406"/>
                      <a:pt x="0" y="9835"/>
                    </a:cubicBezTo>
                    <a:cubicBezTo>
                      <a:pt x="0" y="15265"/>
                      <a:pt x="4394" y="19658"/>
                      <a:pt x="9823" y="19658"/>
                    </a:cubicBezTo>
                    <a:cubicBezTo>
                      <a:pt x="15264" y="19658"/>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60" name="Google Shape;1260;p52"/>
              <p:cNvSpPr/>
              <p:nvPr/>
            </p:nvSpPr>
            <p:spPr>
              <a:xfrm>
                <a:off x="1754075" y="2679217"/>
                <a:ext cx="956393" cy="929104"/>
              </a:xfrm>
              <a:custGeom>
                <a:avLst/>
                <a:gdLst/>
                <a:ahLst/>
                <a:cxnLst/>
                <a:rect l="l" t="t" r="r" b="b"/>
                <a:pathLst>
                  <a:path w="33540" h="32583" extrusionOk="0">
                    <a:moveTo>
                      <a:pt x="16766" y="1"/>
                    </a:moveTo>
                    <a:cubicBezTo>
                      <a:pt x="15496" y="1"/>
                      <a:pt x="14228" y="486"/>
                      <a:pt x="13264" y="1456"/>
                    </a:cubicBezTo>
                    <a:lnTo>
                      <a:pt x="1929" y="12791"/>
                    </a:lnTo>
                    <a:cubicBezTo>
                      <a:pt x="0" y="14720"/>
                      <a:pt x="0" y="17863"/>
                      <a:pt x="1929" y="19804"/>
                    </a:cubicBezTo>
                    <a:lnTo>
                      <a:pt x="13264" y="31127"/>
                    </a:lnTo>
                    <a:cubicBezTo>
                      <a:pt x="14228" y="32097"/>
                      <a:pt x="15496" y="32582"/>
                      <a:pt x="16766" y="32582"/>
                    </a:cubicBezTo>
                    <a:cubicBezTo>
                      <a:pt x="18035" y="32582"/>
                      <a:pt x="19306" y="32097"/>
                      <a:pt x="20276" y="31127"/>
                    </a:cubicBezTo>
                    <a:lnTo>
                      <a:pt x="31599" y="19804"/>
                    </a:lnTo>
                    <a:cubicBezTo>
                      <a:pt x="33540" y="17863"/>
                      <a:pt x="33540" y="14720"/>
                      <a:pt x="31599" y="12791"/>
                    </a:cubicBezTo>
                    <a:lnTo>
                      <a:pt x="20276" y="1456"/>
                    </a:lnTo>
                    <a:cubicBezTo>
                      <a:pt x="19306" y="486"/>
                      <a:pt x="18035" y="1"/>
                      <a:pt x="16766" y="1"/>
                    </a:cubicBezTo>
                    <a:close/>
                  </a:path>
                </a:pathLst>
              </a:custGeom>
              <a:solidFill>
                <a:srgbClr val="4685B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61" name="Google Shape;1261;p52"/>
              <p:cNvSpPr/>
              <p:nvPr/>
            </p:nvSpPr>
            <p:spPr>
              <a:xfrm>
                <a:off x="1844043" y="2764623"/>
                <a:ext cx="776463" cy="758299"/>
              </a:xfrm>
              <a:custGeom>
                <a:avLst/>
                <a:gdLst/>
                <a:ahLst/>
                <a:cxnLst/>
                <a:rect l="l" t="t" r="r" b="b"/>
                <a:pathLst>
                  <a:path w="27230" h="26593" extrusionOk="0">
                    <a:moveTo>
                      <a:pt x="13614" y="0"/>
                    </a:moveTo>
                    <a:cubicBezTo>
                      <a:pt x="12791" y="0"/>
                      <a:pt x="11966" y="313"/>
                      <a:pt x="11335" y="938"/>
                    </a:cubicBezTo>
                    <a:lnTo>
                      <a:pt x="1262" y="11022"/>
                    </a:lnTo>
                    <a:cubicBezTo>
                      <a:pt x="0" y="12284"/>
                      <a:pt x="0" y="14320"/>
                      <a:pt x="1262" y="15571"/>
                    </a:cubicBezTo>
                    <a:lnTo>
                      <a:pt x="11335" y="25655"/>
                    </a:lnTo>
                    <a:cubicBezTo>
                      <a:pt x="11966" y="26280"/>
                      <a:pt x="12791" y="26593"/>
                      <a:pt x="13614" y="26593"/>
                    </a:cubicBezTo>
                    <a:cubicBezTo>
                      <a:pt x="14437" y="26593"/>
                      <a:pt x="15258" y="26280"/>
                      <a:pt x="15883" y="25655"/>
                    </a:cubicBezTo>
                    <a:lnTo>
                      <a:pt x="25968" y="15571"/>
                    </a:lnTo>
                    <a:cubicBezTo>
                      <a:pt x="27230" y="14320"/>
                      <a:pt x="27230" y="12284"/>
                      <a:pt x="25968" y="11022"/>
                    </a:cubicBezTo>
                    <a:lnTo>
                      <a:pt x="15883" y="938"/>
                    </a:lnTo>
                    <a:cubicBezTo>
                      <a:pt x="15258" y="313"/>
                      <a:pt x="14437" y="0"/>
                      <a:pt x="13614" y="0"/>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03</a:t>
                </a:r>
                <a:endParaRPr sz="2500" i="0" u="none" strike="noStrike" cap="none">
                  <a:solidFill>
                    <a:srgbClr val="FFFFFF"/>
                  </a:solidFill>
                </a:endParaRPr>
              </a:p>
            </p:txBody>
          </p:sp>
          <p:grpSp>
            <p:nvGrpSpPr>
              <p:cNvPr id="1262" name="Google Shape;1262;p52"/>
              <p:cNvGrpSpPr/>
              <p:nvPr/>
            </p:nvGrpSpPr>
            <p:grpSpPr>
              <a:xfrm>
                <a:off x="3015263" y="2820175"/>
                <a:ext cx="3210900" cy="636350"/>
                <a:chOff x="5222700" y="3658300"/>
                <a:chExt cx="3210900" cy="636350"/>
              </a:xfrm>
            </p:grpSpPr>
            <p:sp>
              <p:nvSpPr>
                <p:cNvPr id="1263" name="Google Shape;1263;p52"/>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IN" sz="1200" i="0" u="none" strike="noStrike" cap="none">
                      <a:solidFill>
                        <a:srgbClr val="FFFFFF"/>
                      </a:solidFill>
                    </a:rPr>
                    <a:t>Regression Analysis</a:t>
                  </a:r>
                  <a:endParaRPr sz="1200" i="0" u="none" strike="noStrike" cap="none">
                    <a:solidFill>
                      <a:srgbClr val="FFFFFF"/>
                    </a:solidFill>
                  </a:endParaRPr>
                </a:p>
              </p:txBody>
            </p:sp>
            <p:sp>
              <p:nvSpPr>
                <p:cNvPr id="1264" name="Google Shape;1264;p52"/>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Model Selection</a:t>
                  </a:r>
                  <a:endParaRPr sz="1700" i="0" u="none" strike="noStrike" cap="none">
                    <a:solidFill>
                      <a:srgbClr val="FFFFFF"/>
                    </a:solidFill>
                  </a:endParaRPr>
                </a:p>
              </p:txBody>
            </p:sp>
          </p:grpSp>
        </p:grpSp>
        <p:grpSp>
          <p:nvGrpSpPr>
            <p:cNvPr id="1265" name="Google Shape;1265;p52"/>
            <p:cNvGrpSpPr/>
            <p:nvPr/>
          </p:nvGrpSpPr>
          <p:grpSpPr>
            <a:xfrm>
              <a:off x="5269478" y="4262653"/>
              <a:ext cx="356626" cy="349852"/>
              <a:chOff x="-1183550" y="3586525"/>
              <a:chExt cx="296175" cy="290550"/>
            </a:xfrm>
          </p:grpSpPr>
          <p:sp>
            <p:nvSpPr>
              <p:cNvPr id="1266" name="Google Shape;1266;p5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67" name="Google Shape;1267;p5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68" name="Google Shape;1268;p5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69" name="Google Shape;1269;p5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70" name="Google Shape;1270;p5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71" name="Google Shape;1271;p5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72" name="Google Shape;1272;p5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73" name="Google Shape;1273;p5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74" name="Google Shape;1274;p5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1275" name="Google Shape;1275;p52"/>
          <p:cNvGrpSpPr/>
          <p:nvPr/>
        </p:nvGrpSpPr>
        <p:grpSpPr>
          <a:xfrm>
            <a:off x="597624" y="1821899"/>
            <a:ext cx="5192461" cy="928819"/>
            <a:chOff x="597624" y="2273671"/>
            <a:chExt cx="5192461" cy="928819"/>
          </a:xfrm>
        </p:grpSpPr>
        <p:grpSp>
          <p:nvGrpSpPr>
            <p:cNvPr id="1276" name="Google Shape;1276;p52"/>
            <p:cNvGrpSpPr/>
            <p:nvPr/>
          </p:nvGrpSpPr>
          <p:grpSpPr>
            <a:xfrm>
              <a:off x="597624" y="2273671"/>
              <a:ext cx="5192461" cy="928819"/>
              <a:chOff x="1754075" y="1105127"/>
              <a:chExt cx="5192461" cy="928819"/>
            </a:xfrm>
          </p:grpSpPr>
          <p:sp>
            <p:nvSpPr>
              <p:cNvPr id="1277" name="Google Shape;1277;p52"/>
              <p:cNvSpPr/>
              <p:nvPr/>
            </p:nvSpPr>
            <p:spPr>
              <a:xfrm>
                <a:off x="2304094" y="1227860"/>
                <a:ext cx="4642442" cy="683448"/>
              </a:xfrm>
              <a:custGeom>
                <a:avLst/>
                <a:gdLst/>
                <a:ahLst/>
                <a:cxnLst/>
                <a:rect l="l" t="t" r="r" b="b"/>
                <a:pathLst>
                  <a:path w="162807" h="23968" extrusionOk="0">
                    <a:moveTo>
                      <a:pt x="0" y="1"/>
                    </a:moveTo>
                    <a:lnTo>
                      <a:pt x="0" y="23968"/>
                    </a:lnTo>
                    <a:lnTo>
                      <a:pt x="150817" y="23968"/>
                    </a:lnTo>
                    <a:cubicBezTo>
                      <a:pt x="157437" y="23968"/>
                      <a:pt x="162806" y="18598"/>
                      <a:pt x="162806" y="11978"/>
                    </a:cubicBezTo>
                    <a:cubicBezTo>
                      <a:pt x="162806" y="5370"/>
                      <a:pt x="157437" y="1"/>
                      <a:pt x="150817"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nvGrpSpPr>
              <p:cNvPr id="1278" name="Google Shape;1278;p52"/>
              <p:cNvGrpSpPr/>
              <p:nvPr/>
            </p:nvGrpSpPr>
            <p:grpSpPr>
              <a:xfrm>
                <a:off x="1754075" y="1105127"/>
                <a:ext cx="5130486" cy="928819"/>
                <a:chOff x="1754075" y="1105127"/>
                <a:chExt cx="5130486" cy="928819"/>
              </a:xfrm>
            </p:grpSpPr>
            <p:sp>
              <p:nvSpPr>
                <p:cNvPr id="1279" name="Google Shape;1279;p52"/>
                <p:cNvSpPr/>
                <p:nvPr/>
              </p:nvSpPr>
              <p:spPr>
                <a:xfrm>
                  <a:off x="6324013" y="1288970"/>
                  <a:ext cx="560548" cy="560890"/>
                </a:xfrm>
                <a:custGeom>
                  <a:avLst/>
                  <a:gdLst/>
                  <a:ahLst/>
                  <a:cxnLst/>
                  <a:rect l="l" t="t" r="r" b="b"/>
                  <a:pathLst>
                    <a:path w="19658" h="19670" extrusionOk="0">
                      <a:moveTo>
                        <a:pt x="9823" y="1"/>
                      </a:moveTo>
                      <a:cubicBezTo>
                        <a:pt x="4394" y="1"/>
                        <a:pt x="0" y="4406"/>
                        <a:pt x="0" y="9835"/>
                      </a:cubicBezTo>
                      <a:cubicBezTo>
                        <a:pt x="0" y="15265"/>
                        <a:pt x="4394" y="19670"/>
                        <a:pt x="9823" y="19670"/>
                      </a:cubicBezTo>
                      <a:cubicBezTo>
                        <a:pt x="15264" y="19670"/>
                        <a:pt x="19657" y="15265"/>
                        <a:pt x="19657" y="9835"/>
                      </a:cubicBezTo>
                      <a:cubicBezTo>
                        <a:pt x="19657" y="4406"/>
                        <a:pt x="15264" y="1"/>
                        <a:pt x="98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80" name="Google Shape;1280;p52"/>
                <p:cNvSpPr/>
                <p:nvPr/>
              </p:nvSpPr>
              <p:spPr>
                <a:xfrm>
                  <a:off x="1754075" y="1105127"/>
                  <a:ext cx="956393" cy="928819"/>
                </a:xfrm>
                <a:custGeom>
                  <a:avLst/>
                  <a:gdLst/>
                  <a:ahLst/>
                  <a:cxnLst/>
                  <a:rect l="l" t="t" r="r" b="b"/>
                  <a:pathLst>
                    <a:path w="33540" h="32573" extrusionOk="0">
                      <a:moveTo>
                        <a:pt x="16766" y="1"/>
                      </a:moveTo>
                      <a:cubicBezTo>
                        <a:pt x="15496" y="1"/>
                        <a:pt x="14228" y="483"/>
                        <a:pt x="13264" y="1447"/>
                      </a:cubicBezTo>
                      <a:lnTo>
                        <a:pt x="1929" y="12782"/>
                      </a:lnTo>
                      <a:cubicBezTo>
                        <a:pt x="0" y="14711"/>
                        <a:pt x="0" y="17854"/>
                        <a:pt x="1929" y="19795"/>
                      </a:cubicBezTo>
                      <a:lnTo>
                        <a:pt x="13264" y="31117"/>
                      </a:lnTo>
                      <a:cubicBezTo>
                        <a:pt x="14228" y="32088"/>
                        <a:pt x="15496" y="32573"/>
                        <a:pt x="16766" y="32573"/>
                      </a:cubicBezTo>
                      <a:cubicBezTo>
                        <a:pt x="18035" y="32573"/>
                        <a:pt x="19306" y="32088"/>
                        <a:pt x="20276" y="31117"/>
                      </a:cubicBezTo>
                      <a:lnTo>
                        <a:pt x="31599" y="19795"/>
                      </a:lnTo>
                      <a:cubicBezTo>
                        <a:pt x="33540" y="17854"/>
                        <a:pt x="33540" y="14711"/>
                        <a:pt x="31599" y="12782"/>
                      </a:cubicBezTo>
                      <a:lnTo>
                        <a:pt x="20276" y="1447"/>
                      </a:lnTo>
                      <a:cubicBezTo>
                        <a:pt x="19306" y="483"/>
                        <a:pt x="18035" y="1"/>
                        <a:pt x="16766" y="1"/>
                      </a:cubicBezTo>
                      <a:close/>
                    </a:path>
                  </a:pathLst>
                </a:custGeom>
                <a:solidFill>
                  <a:srgbClr val="E0921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81" name="Google Shape;1281;p52"/>
                <p:cNvSpPr/>
                <p:nvPr/>
              </p:nvSpPr>
              <p:spPr>
                <a:xfrm>
                  <a:off x="1844043" y="1190361"/>
                  <a:ext cx="776463" cy="758470"/>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01</a:t>
                  </a:r>
                  <a:endParaRPr sz="2500" i="0" u="none" strike="noStrike" cap="none">
                    <a:solidFill>
                      <a:srgbClr val="FFFFFF"/>
                    </a:solidFill>
                  </a:endParaRPr>
                </a:p>
              </p:txBody>
            </p:sp>
            <p:grpSp>
              <p:nvGrpSpPr>
                <p:cNvPr id="1282" name="Google Shape;1282;p52"/>
                <p:cNvGrpSpPr/>
                <p:nvPr/>
              </p:nvGrpSpPr>
              <p:grpSpPr>
                <a:xfrm>
                  <a:off x="3015263" y="1251409"/>
                  <a:ext cx="3210900" cy="636350"/>
                  <a:chOff x="5222700" y="3658300"/>
                  <a:chExt cx="3210900" cy="636350"/>
                </a:xfrm>
              </p:grpSpPr>
              <p:sp>
                <p:nvSpPr>
                  <p:cNvPr id="1283" name="Google Shape;1283;p52"/>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50"/>
                      <a:buFont typeface="Arial"/>
                      <a:buNone/>
                    </a:pPr>
                    <a:r>
                      <a:rPr lang="en-IN" sz="1050" i="0" u="none" strike="noStrike" cap="none">
                        <a:solidFill>
                          <a:srgbClr val="FFFFFF"/>
                        </a:solidFill>
                      </a:rPr>
                      <a:t>What are the correct parameters for model creation?</a:t>
                    </a:r>
                    <a:endParaRPr sz="1050" i="0" u="none" strike="noStrike" cap="none">
                      <a:solidFill>
                        <a:srgbClr val="FFFFFF"/>
                      </a:solidFill>
                    </a:endParaRPr>
                  </a:p>
                </p:txBody>
              </p:sp>
              <p:sp>
                <p:nvSpPr>
                  <p:cNvPr id="1284" name="Google Shape;1284;p52"/>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IN" sz="1800" b="1" i="0" u="none" strike="noStrike" cap="none">
                        <a:solidFill>
                          <a:srgbClr val="FFFFFF"/>
                        </a:solidFill>
                      </a:rPr>
                      <a:t>Parameter Selection</a:t>
                    </a:r>
                    <a:endParaRPr sz="1800" b="1" i="0" u="none" strike="noStrike" cap="none">
                      <a:solidFill>
                        <a:srgbClr val="FFFFFF"/>
                      </a:solidFill>
                    </a:endParaRPr>
                  </a:p>
                </p:txBody>
              </p:sp>
            </p:grpSp>
          </p:grpSp>
        </p:grpSp>
        <p:grpSp>
          <p:nvGrpSpPr>
            <p:cNvPr id="1285" name="Google Shape;1285;p52"/>
            <p:cNvGrpSpPr/>
            <p:nvPr/>
          </p:nvGrpSpPr>
          <p:grpSpPr>
            <a:xfrm>
              <a:off x="5310579" y="2557493"/>
              <a:ext cx="274799" cy="361017"/>
              <a:chOff x="-4082800" y="3612425"/>
              <a:chExt cx="222150" cy="291825"/>
            </a:xfrm>
          </p:grpSpPr>
          <p:sp>
            <p:nvSpPr>
              <p:cNvPr id="1286" name="Google Shape;1286;p5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87" name="Google Shape;1287;p5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88" name="Google Shape;1288;p5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grpSp>
        <p:nvGrpSpPr>
          <p:cNvPr id="1289" name="Google Shape;1289;p52"/>
          <p:cNvGrpSpPr/>
          <p:nvPr/>
        </p:nvGrpSpPr>
        <p:grpSpPr>
          <a:xfrm>
            <a:off x="597624" y="2875181"/>
            <a:ext cx="5193487" cy="928848"/>
            <a:chOff x="1039995" y="3113220"/>
            <a:chExt cx="5193487" cy="928848"/>
          </a:xfrm>
        </p:grpSpPr>
        <p:grpSp>
          <p:nvGrpSpPr>
            <p:cNvPr id="1290" name="Google Shape;1290;p52"/>
            <p:cNvGrpSpPr/>
            <p:nvPr/>
          </p:nvGrpSpPr>
          <p:grpSpPr>
            <a:xfrm>
              <a:off x="1039995" y="3113220"/>
              <a:ext cx="5193487" cy="928848"/>
              <a:chOff x="2196446" y="1900271"/>
              <a:chExt cx="5193487" cy="928848"/>
            </a:xfrm>
          </p:grpSpPr>
          <p:sp>
            <p:nvSpPr>
              <p:cNvPr id="1291" name="Google Shape;1291;p52"/>
              <p:cNvSpPr/>
              <p:nvPr/>
            </p:nvSpPr>
            <p:spPr>
              <a:xfrm>
                <a:off x="2747491" y="2026768"/>
                <a:ext cx="4642442" cy="683448"/>
              </a:xfrm>
              <a:custGeom>
                <a:avLst/>
                <a:gdLst/>
                <a:ahLst/>
                <a:cxnLst/>
                <a:rect l="l" t="t" r="r" b="b"/>
                <a:pathLst>
                  <a:path w="162807" h="23968" extrusionOk="0">
                    <a:moveTo>
                      <a:pt x="1" y="0"/>
                    </a:moveTo>
                    <a:lnTo>
                      <a:pt x="1" y="23967"/>
                    </a:lnTo>
                    <a:lnTo>
                      <a:pt x="150817" y="23967"/>
                    </a:lnTo>
                    <a:cubicBezTo>
                      <a:pt x="157437" y="23967"/>
                      <a:pt x="162807" y="18609"/>
                      <a:pt x="162807" y="11990"/>
                    </a:cubicBezTo>
                    <a:cubicBezTo>
                      <a:pt x="162807" y="5370"/>
                      <a:pt x="157437" y="0"/>
                      <a:pt x="150817"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92" name="Google Shape;1292;p52"/>
              <p:cNvSpPr/>
              <p:nvPr/>
            </p:nvSpPr>
            <p:spPr>
              <a:xfrm>
                <a:off x="2196446" y="1900271"/>
                <a:ext cx="956764" cy="928848"/>
              </a:xfrm>
              <a:custGeom>
                <a:avLst/>
                <a:gdLst/>
                <a:ahLst/>
                <a:cxnLst/>
                <a:rect l="l" t="t" r="r" b="b"/>
                <a:pathLst>
                  <a:path w="33553" h="32574" extrusionOk="0">
                    <a:moveTo>
                      <a:pt x="16777" y="1"/>
                    </a:moveTo>
                    <a:cubicBezTo>
                      <a:pt x="15506" y="1"/>
                      <a:pt x="14235" y="483"/>
                      <a:pt x="13265" y="1448"/>
                    </a:cubicBezTo>
                    <a:lnTo>
                      <a:pt x="1942" y="12782"/>
                    </a:lnTo>
                    <a:cubicBezTo>
                      <a:pt x="1" y="14711"/>
                      <a:pt x="1" y="17854"/>
                      <a:pt x="1942" y="19795"/>
                    </a:cubicBezTo>
                    <a:lnTo>
                      <a:pt x="13265" y="31118"/>
                    </a:lnTo>
                    <a:cubicBezTo>
                      <a:pt x="14235" y="32088"/>
                      <a:pt x="15506" y="32573"/>
                      <a:pt x="16777" y="32573"/>
                    </a:cubicBezTo>
                    <a:cubicBezTo>
                      <a:pt x="18048" y="32573"/>
                      <a:pt x="19319" y="32088"/>
                      <a:pt x="20289" y="31118"/>
                    </a:cubicBezTo>
                    <a:lnTo>
                      <a:pt x="31612" y="19795"/>
                    </a:lnTo>
                    <a:cubicBezTo>
                      <a:pt x="33553" y="17854"/>
                      <a:pt x="33553" y="14711"/>
                      <a:pt x="31612" y="12782"/>
                    </a:cubicBezTo>
                    <a:lnTo>
                      <a:pt x="20289" y="1448"/>
                    </a:lnTo>
                    <a:cubicBezTo>
                      <a:pt x="19319" y="483"/>
                      <a:pt x="18048" y="1"/>
                      <a:pt x="16777" y="1"/>
                    </a:cubicBezTo>
                    <a:close/>
                  </a:path>
                </a:pathLst>
              </a:custGeom>
              <a:solidFill>
                <a:srgbClr val="2FC9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93" name="Google Shape;1293;p52"/>
              <p:cNvSpPr/>
              <p:nvPr/>
            </p:nvSpPr>
            <p:spPr>
              <a:xfrm>
                <a:off x="6767410" y="2087878"/>
                <a:ext cx="560548" cy="560890"/>
              </a:xfrm>
              <a:custGeom>
                <a:avLst/>
                <a:gdLst/>
                <a:ahLst/>
                <a:cxnLst/>
                <a:rect l="l" t="t" r="r" b="b"/>
                <a:pathLst>
                  <a:path w="19658" h="19670" extrusionOk="0">
                    <a:moveTo>
                      <a:pt x="9823" y="0"/>
                    </a:moveTo>
                    <a:cubicBezTo>
                      <a:pt x="4394" y="0"/>
                      <a:pt x="1" y="4405"/>
                      <a:pt x="1" y="9835"/>
                    </a:cubicBezTo>
                    <a:cubicBezTo>
                      <a:pt x="1" y="15264"/>
                      <a:pt x="4394" y="19669"/>
                      <a:pt x="9823" y="19669"/>
                    </a:cubicBezTo>
                    <a:cubicBezTo>
                      <a:pt x="15253" y="19669"/>
                      <a:pt x="19658" y="15264"/>
                      <a:pt x="19658" y="9835"/>
                    </a:cubicBezTo>
                    <a:cubicBezTo>
                      <a:pt x="19658" y="4405"/>
                      <a:pt x="15253" y="0"/>
                      <a:pt x="98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294" name="Google Shape;1294;p52"/>
              <p:cNvSpPr/>
              <p:nvPr/>
            </p:nvSpPr>
            <p:spPr>
              <a:xfrm>
                <a:off x="2286785" y="1985505"/>
                <a:ext cx="776121" cy="758470"/>
              </a:xfrm>
              <a:custGeom>
                <a:avLst/>
                <a:gdLst/>
                <a:ahLst/>
                <a:cxnLst/>
                <a:rect l="l" t="t" r="r" b="b"/>
                <a:pathLst>
                  <a:path w="27218" h="26599" extrusionOk="0">
                    <a:moveTo>
                      <a:pt x="13604" y="0"/>
                    </a:moveTo>
                    <a:cubicBezTo>
                      <a:pt x="12781" y="0"/>
                      <a:pt x="11960" y="316"/>
                      <a:pt x="11335" y="947"/>
                    </a:cubicBezTo>
                    <a:lnTo>
                      <a:pt x="1250" y="11020"/>
                    </a:lnTo>
                    <a:cubicBezTo>
                      <a:pt x="0" y="12282"/>
                      <a:pt x="0" y="14318"/>
                      <a:pt x="1250" y="15568"/>
                    </a:cubicBezTo>
                    <a:lnTo>
                      <a:pt x="11335" y="25652"/>
                    </a:lnTo>
                    <a:cubicBezTo>
                      <a:pt x="11960" y="26283"/>
                      <a:pt x="12781" y="26599"/>
                      <a:pt x="13604" y="26599"/>
                    </a:cubicBezTo>
                    <a:cubicBezTo>
                      <a:pt x="14427" y="26599"/>
                      <a:pt x="15252" y="26283"/>
                      <a:pt x="15883" y="25652"/>
                    </a:cubicBezTo>
                    <a:lnTo>
                      <a:pt x="25968" y="15568"/>
                    </a:lnTo>
                    <a:cubicBezTo>
                      <a:pt x="27218" y="14318"/>
                      <a:pt x="27218" y="12282"/>
                      <a:pt x="25968" y="11020"/>
                    </a:cubicBezTo>
                    <a:lnTo>
                      <a:pt x="15883" y="947"/>
                    </a:lnTo>
                    <a:cubicBezTo>
                      <a:pt x="15252" y="316"/>
                      <a:pt x="14427" y="0"/>
                      <a:pt x="13604"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500"/>
                  <a:buFont typeface="Arial"/>
                  <a:buNone/>
                </a:pPr>
                <a:r>
                  <a:rPr lang="en-IN" sz="2500" i="0" u="none" strike="noStrike" cap="none">
                    <a:solidFill>
                      <a:srgbClr val="FFFFFF"/>
                    </a:solidFill>
                  </a:rPr>
                  <a:t>02</a:t>
                </a:r>
                <a:endParaRPr sz="2500" i="0" u="none" strike="noStrike" cap="none">
                  <a:solidFill>
                    <a:srgbClr val="FFFFFF"/>
                  </a:solidFill>
                </a:endParaRPr>
              </a:p>
            </p:txBody>
          </p:sp>
          <p:grpSp>
            <p:nvGrpSpPr>
              <p:cNvPr id="1295" name="Google Shape;1295;p52"/>
              <p:cNvGrpSpPr/>
              <p:nvPr/>
            </p:nvGrpSpPr>
            <p:grpSpPr>
              <a:xfrm>
                <a:off x="3443750" y="2050317"/>
                <a:ext cx="3210900" cy="636350"/>
                <a:chOff x="5222700" y="3658300"/>
                <a:chExt cx="3210900" cy="636350"/>
              </a:xfrm>
            </p:grpSpPr>
            <p:sp>
              <p:nvSpPr>
                <p:cNvPr id="1296" name="Google Shape;1296;p52"/>
                <p:cNvSpPr txBox="1"/>
                <p:nvPr/>
              </p:nvSpPr>
              <p:spPr>
                <a:xfrm>
                  <a:off x="5222700" y="392895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i="0" u="none" strike="noStrike" cap="none">
                    <a:solidFill>
                      <a:srgbClr val="FFFFFF"/>
                    </a:solidFill>
                    <a:highlight>
                      <a:srgbClr val="FFFF00"/>
                    </a:highlight>
                  </a:endParaRPr>
                </a:p>
              </p:txBody>
            </p:sp>
            <p:sp>
              <p:nvSpPr>
                <p:cNvPr id="1297" name="Google Shape;1297;p52"/>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700"/>
                    <a:buFont typeface="Arial"/>
                    <a:buNone/>
                  </a:pPr>
                  <a:r>
                    <a:rPr lang="en-IN" sz="1700" i="0" u="none" strike="noStrike" cap="none">
                      <a:solidFill>
                        <a:srgbClr val="FFFFFF"/>
                      </a:solidFill>
                    </a:rPr>
                    <a:t>Data Transformation</a:t>
                  </a:r>
                  <a:endParaRPr sz="1700" i="0" u="none" strike="noStrike" cap="none">
                    <a:solidFill>
                      <a:srgbClr val="FFFFFF"/>
                    </a:solidFill>
                  </a:endParaRPr>
                </a:p>
              </p:txBody>
            </p:sp>
          </p:grpSp>
        </p:grpSp>
        <p:grpSp>
          <p:nvGrpSpPr>
            <p:cNvPr id="1298" name="Google Shape;1298;p52"/>
            <p:cNvGrpSpPr/>
            <p:nvPr/>
          </p:nvGrpSpPr>
          <p:grpSpPr>
            <a:xfrm>
              <a:off x="5791867" y="3408283"/>
              <a:ext cx="201352" cy="346166"/>
              <a:chOff x="-39205300" y="3220175"/>
              <a:chExt cx="185100" cy="318225"/>
            </a:xfrm>
          </p:grpSpPr>
          <p:sp>
            <p:nvSpPr>
              <p:cNvPr id="1299" name="Google Shape;1299;p5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sp>
            <p:nvSpPr>
              <p:cNvPr id="1300" name="Google Shape;1300;p5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rgbClr val="000000"/>
                  </a:solidFill>
                </a:endParaRPr>
              </a:p>
            </p:txBody>
          </p:sp>
        </p:grpSp>
      </p:grpSp>
      <p:sp>
        <p:nvSpPr>
          <p:cNvPr id="1301" name="Google Shape;1301;p52"/>
          <p:cNvSpPr/>
          <p:nvPr/>
        </p:nvSpPr>
        <p:spPr>
          <a:xfrm>
            <a:off x="9083556" y="505364"/>
            <a:ext cx="1351361" cy="408980"/>
          </a:xfrm>
          <a:prstGeom prst="roundRect">
            <a:avLst>
              <a:gd name="adj" fmla="val 16667"/>
            </a:avLst>
          </a:prstGeom>
          <a:solidFill>
            <a:srgbClr val="4685BC"/>
          </a:solid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Arial"/>
                <a:ea typeface="Arial"/>
                <a:cs typeface="Arial"/>
                <a:sym typeface="Arial"/>
              </a:rPr>
              <a:t>R2 Score</a:t>
            </a:r>
            <a:endParaRPr/>
          </a:p>
        </p:txBody>
      </p:sp>
      <p:sp>
        <p:nvSpPr>
          <p:cNvPr id="1302" name="Google Shape;1302;p52"/>
          <p:cNvSpPr/>
          <p:nvPr/>
        </p:nvSpPr>
        <p:spPr>
          <a:xfrm>
            <a:off x="10580662" y="505364"/>
            <a:ext cx="1351361" cy="408980"/>
          </a:xfrm>
          <a:prstGeom prst="roundRect">
            <a:avLst>
              <a:gd name="adj" fmla="val 16667"/>
            </a:avLst>
          </a:prstGeom>
          <a:solidFill>
            <a:srgbClr val="4685BC"/>
          </a:solidFill>
          <a:ln w="38100" cap="flat" cmpd="sng">
            <a:solidFill>
              <a:srgbClr val="4685B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Arial"/>
                <a:ea typeface="Arial"/>
                <a:cs typeface="Arial"/>
                <a:sym typeface="Arial"/>
              </a:rPr>
              <a:t>MAPE</a:t>
            </a:r>
            <a:endParaRPr/>
          </a:p>
        </p:txBody>
      </p:sp>
      <p:pic>
        <p:nvPicPr>
          <p:cNvPr id="1303" name="Google Shape;1303;p52"/>
          <p:cNvPicPr preferRelativeResize="0"/>
          <p:nvPr/>
        </p:nvPicPr>
        <p:blipFill rotWithShape="1">
          <a:blip r:embed="rId3">
            <a:alphaModFix/>
          </a:blip>
          <a:srcRect/>
          <a:stretch/>
        </p:blipFill>
        <p:spPr>
          <a:xfrm>
            <a:off x="6193701" y="2030119"/>
            <a:ext cx="5400675" cy="4267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53"/>
          <p:cNvSpPr txBox="1">
            <a:spLocks noGrp="1"/>
          </p:cNvSpPr>
          <p:nvPr>
            <p:ph type="title"/>
          </p:nvPr>
        </p:nvSpPr>
        <p:spPr>
          <a:xfrm>
            <a:off x="1066801" y="1291771"/>
            <a:ext cx="5029200" cy="248410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3600"/>
              <a:buFont typeface="Arial"/>
              <a:buNone/>
            </a:pPr>
            <a:r>
              <a:rPr lang="en-IN" sz="3600" dirty="0"/>
              <a:t>Risk Rating Tool for Historical Movies</a:t>
            </a:r>
            <a:endParaRPr sz="3600" dirty="0"/>
          </a:p>
        </p:txBody>
      </p:sp>
      <p:pic>
        <p:nvPicPr>
          <p:cNvPr id="1309" name="Google Shape;1309;p53" descr="Checkmark"/>
          <p:cNvPicPr preferRelativeResize="0"/>
          <p:nvPr/>
        </p:nvPicPr>
        <p:blipFill rotWithShape="1">
          <a:blip r:embed="rId3">
            <a:alphaModFix/>
          </a:blip>
          <a:srcRect/>
          <a:stretch/>
        </p:blipFill>
        <p:spPr>
          <a:xfrm>
            <a:off x="7028597" y="1418797"/>
            <a:ext cx="4020404" cy="4020404"/>
          </a:xfrm>
          <a:prstGeom prst="rect">
            <a:avLst/>
          </a:prstGeom>
          <a:noFill/>
          <a:ln>
            <a:noFill/>
          </a:ln>
        </p:spPr>
      </p:pic>
      <p:sp>
        <p:nvSpPr>
          <p:cNvPr id="1310" name="Google Shape;1310;p53"/>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311" name="Google Shape;1311;p53" descr="Indian Institute of Management Indore - Wikipedia"/>
          <p:cNvPicPr preferRelativeResize="0"/>
          <p:nvPr/>
        </p:nvPicPr>
        <p:blipFill rotWithShape="1">
          <a:blip r:embed="rId4">
            <a:alphaModFix/>
          </a:blip>
          <a:srcRect/>
          <a:stretch/>
        </p:blipFill>
        <p:spPr>
          <a:xfrm>
            <a:off x="88957" y="75842"/>
            <a:ext cx="411718" cy="6639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p1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18"/>
          <p:cNvSpPr txBox="1">
            <a:spLocks noGrp="1"/>
          </p:cNvSpPr>
          <p:nvPr>
            <p:ph type="title"/>
          </p:nvPr>
        </p:nvSpPr>
        <p:spPr>
          <a:xfrm>
            <a:off x="1066800" y="4048691"/>
            <a:ext cx="5029200" cy="196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sz="4400"/>
              <a:t>Business Problem and Objectives</a:t>
            </a:r>
            <a:endParaRPr/>
          </a:p>
        </p:txBody>
      </p:sp>
      <p:pic>
        <p:nvPicPr>
          <p:cNvPr id="140" name="Google Shape;140;p18" descr="Blue arrows pointing at a red button"/>
          <p:cNvPicPr preferRelativeResize="0"/>
          <p:nvPr/>
        </p:nvPicPr>
        <p:blipFill rotWithShape="1">
          <a:blip r:embed="rId3">
            <a:alphaModFix/>
          </a:blip>
          <a:srcRect t="12208" r="-3" b="6282"/>
          <a:stretch/>
        </p:blipFill>
        <p:spPr>
          <a:xfrm>
            <a:off x="-2380" y="-17766"/>
            <a:ext cx="6394567" cy="3479045"/>
          </a:xfrm>
          <a:custGeom>
            <a:avLst/>
            <a:gdLst/>
            <a:ahLst/>
            <a:cxnLst/>
            <a:rect l="l" t="t" r="r" b="b"/>
            <a:pathLst>
              <a:path w="6394567" h="3479045" extrusionOk="0">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a:noFill/>
          <a:ln>
            <a:noFill/>
          </a:ln>
        </p:spPr>
      </p:pic>
      <p:sp>
        <p:nvSpPr>
          <p:cNvPr id="141" name="Google Shape;141;p18"/>
          <p:cNvSpPr txBox="1">
            <a:spLocks noGrp="1"/>
          </p:cNvSpPr>
          <p:nvPr>
            <p:ph type="body" idx="1"/>
          </p:nvPr>
        </p:nvSpPr>
        <p:spPr>
          <a:xfrm>
            <a:off x="7239000" y="1143000"/>
            <a:ext cx="3924300" cy="5105400"/>
          </a:xfrm>
          <a:prstGeom prst="rect">
            <a:avLst/>
          </a:prstGeom>
          <a:noFill/>
          <a:ln>
            <a:noFill/>
          </a:ln>
        </p:spPr>
        <p:txBody>
          <a:bodyPr spcFirstLastPara="1" wrap="square" lIns="91425" tIns="45700" rIns="91425" bIns="45700" anchor="t" anchorCtr="0">
            <a:noAutofit/>
          </a:bodyPr>
          <a:lstStyle/>
          <a:p>
            <a:pPr marL="228600" lvl="0" indent="-222123" algn="l" rtl="0">
              <a:lnSpc>
                <a:spcPct val="120000"/>
              </a:lnSpc>
              <a:spcBef>
                <a:spcPts val="0"/>
              </a:spcBef>
              <a:spcAft>
                <a:spcPts val="0"/>
              </a:spcAft>
              <a:buClr>
                <a:srgbClr val="374151"/>
              </a:buClr>
              <a:buSzPts val="1100"/>
              <a:buChar char="•"/>
            </a:pPr>
            <a:r>
              <a:rPr lang="en-IN" sz="1100" b="1" i="1">
                <a:solidFill>
                  <a:srgbClr val="374151"/>
                </a:solidFill>
              </a:rPr>
              <a:t>Risk Mitigation: </a:t>
            </a:r>
            <a:r>
              <a:rPr lang="en-IN" sz="1100" i="1">
                <a:solidFill>
                  <a:srgbClr val="374151"/>
                </a:solidFill>
              </a:rPr>
              <a:t>Investing in movie production involves significant financial risks. The production house needs to identify strategies to minimize risks associated with budget overruns, market misalignments, and project failures.</a:t>
            </a:r>
            <a:endParaRPr sz="1100"/>
          </a:p>
          <a:p>
            <a:pPr marL="228600" lvl="0" indent="-222123" algn="l" rtl="0">
              <a:lnSpc>
                <a:spcPct val="120000"/>
              </a:lnSpc>
              <a:spcBef>
                <a:spcPts val="1000"/>
              </a:spcBef>
              <a:spcAft>
                <a:spcPts val="0"/>
              </a:spcAft>
              <a:buClr>
                <a:srgbClr val="374151"/>
              </a:buClr>
              <a:buSzPts val="1100"/>
              <a:buChar char="•"/>
            </a:pPr>
            <a:r>
              <a:rPr lang="en-IN" sz="1100" b="1" i="1">
                <a:solidFill>
                  <a:srgbClr val="374151"/>
                </a:solidFill>
              </a:rPr>
              <a:t>Profitability Optimization: </a:t>
            </a:r>
            <a:r>
              <a:rPr lang="en-IN" sz="1100" i="1">
                <a:solidFill>
                  <a:srgbClr val="374151"/>
                </a:solidFill>
              </a:rPr>
              <a:t>The ultimate goal of any investment is to generate profit. The production house seeks to optimize the profitability of its portfolio of movie projects by making strategic budgeting decisions based on comprehensive data analysis.</a:t>
            </a:r>
            <a:endParaRPr sz="1100"/>
          </a:p>
          <a:p>
            <a:pPr marL="228600" lvl="0" indent="-222123" algn="l" rtl="0">
              <a:lnSpc>
                <a:spcPct val="120000"/>
              </a:lnSpc>
              <a:spcBef>
                <a:spcPts val="1000"/>
              </a:spcBef>
              <a:spcAft>
                <a:spcPts val="0"/>
              </a:spcAft>
              <a:buClr>
                <a:srgbClr val="374151"/>
              </a:buClr>
              <a:buSzPts val="1100"/>
              <a:buChar char="•"/>
            </a:pPr>
            <a:r>
              <a:rPr lang="en-IN" sz="1100" b="1" i="1">
                <a:solidFill>
                  <a:srgbClr val="374151"/>
                </a:solidFill>
              </a:rPr>
              <a:t>Competitive Advantage: </a:t>
            </a:r>
            <a:r>
              <a:rPr lang="en-IN" sz="1100" i="1">
                <a:solidFill>
                  <a:srgbClr val="374151"/>
                </a:solidFill>
              </a:rPr>
              <a:t>In a crowded market, the production house needs to establish a competitive advantage by producing high-quality, appealing movies within reasonable budgets, ensuring they stand out among competitors.</a:t>
            </a:r>
            <a:endParaRPr sz="1100"/>
          </a:p>
          <a:p>
            <a:pPr marL="228600" lvl="0" indent="-222123" algn="l" rtl="0">
              <a:lnSpc>
                <a:spcPct val="120000"/>
              </a:lnSpc>
              <a:spcBef>
                <a:spcPts val="1000"/>
              </a:spcBef>
              <a:spcAft>
                <a:spcPts val="0"/>
              </a:spcAft>
              <a:buClr>
                <a:srgbClr val="374151"/>
              </a:buClr>
              <a:buSzPts val="1100"/>
              <a:buChar char="•"/>
            </a:pPr>
            <a:r>
              <a:rPr lang="en-IN" sz="1100" b="1" i="1">
                <a:solidFill>
                  <a:srgbClr val="374151"/>
                </a:solidFill>
              </a:rPr>
              <a:t>Audience Engagement: </a:t>
            </a:r>
            <a:r>
              <a:rPr lang="en-IN" sz="1100" i="1">
                <a:solidFill>
                  <a:srgbClr val="374151"/>
                </a:solidFill>
              </a:rPr>
              <a:t>By forecasting IMDb scores, production houses can anticipate how well-received their content will be by the audience. This insight enables them to tailor their offerings to better align with audience expectations, leading to increased engagement and viewer satisfaction.</a:t>
            </a:r>
            <a:endParaRPr sz="1100" i="1">
              <a:solidFill>
                <a:srgbClr val="374151"/>
              </a:solidFill>
            </a:endParaRPr>
          </a:p>
          <a:p>
            <a:pPr marL="228600" lvl="0" indent="-152273" algn="l" rtl="0">
              <a:lnSpc>
                <a:spcPct val="120000"/>
              </a:lnSpc>
              <a:spcBef>
                <a:spcPts val="1000"/>
              </a:spcBef>
              <a:spcAft>
                <a:spcPts val="0"/>
              </a:spcAft>
              <a:buClr>
                <a:schemeClr val="dk1"/>
              </a:buClr>
              <a:buSzPts val="1300"/>
              <a:buNone/>
            </a:pPr>
            <a:endParaRPr sz="1300" i="1">
              <a:solidFill>
                <a:srgbClr val="374151"/>
              </a:solidFill>
              <a:latin typeface="Comfortaa"/>
              <a:ea typeface="Comfortaa"/>
              <a:cs typeface="Comfortaa"/>
              <a:sym typeface="Comfortaa"/>
            </a:endParaRPr>
          </a:p>
        </p:txBody>
      </p:sp>
      <p:pic>
        <p:nvPicPr>
          <p:cNvPr id="142" name="Google Shape;142;p18" descr="Indian Institute of Management Indore - Wikipedia"/>
          <p:cNvPicPr preferRelativeResize="0"/>
          <p:nvPr/>
        </p:nvPicPr>
        <p:blipFill rotWithShape="1">
          <a:blip r:embed="rId4">
            <a:alphaModFix/>
          </a:blip>
          <a:srcRect/>
          <a:stretch/>
        </p:blipFill>
        <p:spPr>
          <a:xfrm>
            <a:off x="88957" y="75842"/>
            <a:ext cx="411718" cy="663913"/>
          </a:xfrm>
          <a:prstGeom prst="rect">
            <a:avLst/>
          </a:prstGeom>
          <a:noFill/>
          <a:ln>
            <a:noFill/>
          </a:ln>
        </p:spPr>
      </p:pic>
      <p:sp>
        <p:nvSpPr>
          <p:cNvPr id="143" name="Google Shape;143;p18"/>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44" name="Google Shape;144;p18" descr="Logo&#10;&#10;Description automatically generated with medium confidence"/>
          <p:cNvPicPr preferRelativeResize="0"/>
          <p:nvPr/>
        </p:nvPicPr>
        <p:blipFill rotWithShape="1">
          <a:blip r:embed="rId5">
            <a:alphaModFix/>
          </a:blip>
          <a:srcRect/>
          <a:stretch/>
        </p:blipFill>
        <p:spPr>
          <a:xfrm>
            <a:off x="10689835" y="6353816"/>
            <a:ext cx="1057729" cy="50418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54"/>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Arial"/>
              <a:buNone/>
            </a:pPr>
            <a:r>
              <a:rPr lang="en-IN" dirty="0"/>
              <a:t>Rating Risk for Historical Movies</a:t>
            </a:r>
            <a:endParaRPr dirty="0"/>
          </a:p>
        </p:txBody>
      </p:sp>
      <p:grpSp>
        <p:nvGrpSpPr>
          <p:cNvPr id="1317" name="Google Shape;1317;p54"/>
          <p:cNvGrpSpPr/>
          <p:nvPr/>
        </p:nvGrpSpPr>
        <p:grpSpPr>
          <a:xfrm>
            <a:off x="5747318" y="2592538"/>
            <a:ext cx="2196076" cy="1672922"/>
            <a:chOff x="1718" y="232363"/>
            <a:chExt cx="2196076" cy="1672922"/>
          </a:xfrm>
        </p:grpSpPr>
        <p:sp>
          <p:nvSpPr>
            <p:cNvPr id="1318" name="Google Shape;1318;p54"/>
            <p:cNvSpPr/>
            <p:nvPr/>
          </p:nvSpPr>
          <p:spPr>
            <a:xfrm>
              <a:off x="1718" y="232363"/>
              <a:ext cx="610021" cy="610021"/>
            </a:xfrm>
            <a:prstGeom prst="ellipse">
              <a:avLst/>
            </a:prstGeom>
            <a:solidFill>
              <a:srgbClr val="BB4C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txBox="1"/>
            <p:nvPr/>
          </p:nvSpPr>
          <p:spPr>
            <a:xfrm>
              <a:off x="91054" y="321699"/>
              <a:ext cx="431349" cy="431349"/>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900"/>
                <a:buFont typeface="Arial"/>
                <a:buNone/>
              </a:pPr>
              <a:r>
                <a:rPr lang="en-IN" sz="900">
                  <a:solidFill>
                    <a:schemeClr val="lt1"/>
                  </a:solidFill>
                  <a:latin typeface="Arial"/>
                  <a:ea typeface="Arial"/>
                  <a:cs typeface="Arial"/>
                  <a:sym typeface="Arial"/>
                </a:rPr>
                <a:t>Fate Risk Weight</a:t>
              </a:r>
              <a:endParaRPr/>
            </a:p>
          </p:txBody>
        </p:sp>
        <p:sp>
          <p:nvSpPr>
            <p:cNvPr id="1320" name="Google Shape;1320;p54"/>
            <p:cNvSpPr/>
            <p:nvPr/>
          </p:nvSpPr>
          <p:spPr>
            <a:xfrm>
              <a:off x="129822" y="891918"/>
              <a:ext cx="353812" cy="353812"/>
            </a:xfrm>
            <a:prstGeom prst="mathPlus">
              <a:avLst>
                <a:gd name="adj1" fmla="val 23520"/>
              </a:avLst>
            </a:prstGeom>
            <a:solidFill>
              <a:srgbClr val="DAB0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txBox="1"/>
            <p:nvPr/>
          </p:nvSpPr>
          <p:spPr>
            <a:xfrm>
              <a:off x="176720" y="1027216"/>
              <a:ext cx="260016" cy="8321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500"/>
                <a:buFont typeface="Arial"/>
                <a:buNone/>
              </a:pPr>
              <a:endParaRPr sz="500">
                <a:solidFill>
                  <a:schemeClr val="lt1"/>
                </a:solidFill>
                <a:latin typeface="Arial"/>
                <a:ea typeface="Arial"/>
                <a:cs typeface="Arial"/>
                <a:sym typeface="Arial"/>
              </a:endParaRPr>
            </a:p>
          </p:txBody>
        </p:sp>
        <p:sp>
          <p:nvSpPr>
            <p:cNvPr id="1322" name="Google Shape;1322;p54"/>
            <p:cNvSpPr/>
            <p:nvPr/>
          </p:nvSpPr>
          <p:spPr>
            <a:xfrm>
              <a:off x="1718" y="1295264"/>
              <a:ext cx="610021" cy="610021"/>
            </a:xfrm>
            <a:prstGeom prst="ellipse">
              <a:avLst/>
            </a:prstGeom>
            <a:solidFill>
              <a:srgbClr val="BB4C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txBox="1"/>
            <p:nvPr/>
          </p:nvSpPr>
          <p:spPr>
            <a:xfrm>
              <a:off x="91054" y="1384600"/>
              <a:ext cx="431349" cy="431349"/>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900"/>
                <a:buFont typeface="Arial"/>
                <a:buNone/>
              </a:pPr>
              <a:r>
                <a:rPr lang="en-IN" sz="900">
                  <a:solidFill>
                    <a:schemeClr val="lt1"/>
                  </a:solidFill>
                  <a:latin typeface="Arial"/>
                  <a:ea typeface="Arial"/>
                  <a:cs typeface="Arial"/>
                  <a:sym typeface="Arial"/>
                </a:rPr>
                <a:t>ROI in % Risk Weight</a:t>
              </a:r>
              <a:endParaRPr/>
            </a:p>
          </p:txBody>
        </p:sp>
        <p:sp>
          <p:nvSpPr>
            <p:cNvPr id="1324" name="Google Shape;1324;p54"/>
            <p:cNvSpPr/>
            <p:nvPr/>
          </p:nvSpPr>
          <p:spPr>
            <a:xfrm>
              <a:off x="703243" y="955361"/>
              <a:ext cx="193986" cy="226927"/>
            </a:xfrm>
            <a:prstGeom prst="rightArrow">
              <a:avLst>
                <a:gd name="adj1" fmla="val 60000"/>
                <a:gd name="adj2" fmla="val 50000"/>
              </a:avLst>
            </a:prstGeom>
            <a:solidFill>
              <a:srgbClr val="DAB0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txBox="1"/>
            <p:nvPr/>
          </p:nvSpPr>
          <p:spPr>
            <a:xfrm>
              <a:off x="703243" y="1000746"/>
              <a:ext cx="135790" cy="136157"/>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700"/>
                <a:buFont typeface="Arial"/>
                <a:buNone/>
              </a:pPr>
              <a:endParaRPr sz="700">
                <a:solidFill>
                  <a:schemeClr val="lt1"/>
                </a:solidFill>
                <a:latin typeface="Arial"/>
                <a:ea typeface="Arial"/>
                <a:cs typeface="Arial"/>
                <a:sym typeface="Arial"/>
              </a:endParaRPr>
            </a:p>
          </p:txBody>
        </p:sp>
        <p:sp>
          <p:nvSpPr>
            <p:cNvPr id="1326" name="Google Shape;1326;p54"/>
            <p:cNvSpPr/>
            <p:nvPr/>
          </p:nvSpPr>
          <p:spPr>
            <a:xfrm>
              <a:off x="977752" y="458803"/>
              <a:ext cx="1220042" cy="1220042"/>
            </a:xfrm>
            <a:prstGeom prst="ellipse">
              <a:avLst/>
            </a:prstGeom>
            <a:solidFill>
              <a:srgbClr val="BB4C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4"/>
            <p:cNvSpPr txBox="1"/>
            <p:nvPr/>
          </p:nvSpPr>
          <p:spPr>
            <a:xfrm>
              <a:off x="1156423" y="637474"/>
              <a:ext cx="862700" cy="862700"/>
            </a:xfrm>
            <a:prstGeom prst="rect">
              <a:avLst/>
            </a:prstGeom>
            <a:noFill/>
            <a:ln>
              <a:noFill/>
            </a:ln>
          </p:spPr>
          <p:txBody>
            <a:bodyPr spcFirstLastPara="1" wrap="square" lIns="17775" tIns="17775" rIns="17775" bIns="17775" anchor="ctr" anchorCtr="0">
              <a:noAutofit/>
            </a:bodyPr>
            <a:lstStyle/>
            <a:p>
              <a:pPr marL="0" marR="0" lvl="0" indent="0" algn="ctr" rtl="0">
                <a:lnSpc>
                  <a:spcPct val="90000"/>
                </a:lnSpc>
                <a:spcBef>
                  <a:spcPts val="0"/>
                </a:spcBef>
                <a:spcAft>
                  <a:spcPts val="0"/>
                </a:spcAft>
                <a:buClr>
                  <a:schemeClr val="lt1"/>
                </a:buClr>
                <a:buSzPts val="1400"/>
                <a:buFont typeface="Arial"/>
                <a:buNone/>
              </a:pPr>
              <a:r>
                <a:rPr lang="en-IN" sz="1400">
                  <a:solidFill>
                    <a:schemeClr val="lt1"/>
                  </a:solidFill>
                  <a:latin typeface="Arial"/>
                  <a:ea typeface="Arial"/>
                  <a:cs typeface="Arial"/>
                  <a:sym typeface="Arial"/>
                </a:rPr>
                <a:t>Feature + Genre Risk Rating</a:t>
              </a:r>
              <a:endParaRPr/>
            </a:p>
          </p:txBody>
        </p:sp>
      </p:grpSp>
      <p:grpSp>
        <p:nvGrpSpPr>
          <p:cNvPr id="1328" name="Google Shape;1328;p54"/>
          <p:cNvGrpSpPr/>
          <p:nvPr/>
        </p:nvGrpSpPr>
        <p:grpSpPr>
          <a:xfrm>
            <a:off x="8263507" y="921315"/>
            <a:ext cx="2899430" cy="5015369"/>
            <a:chOff x="2167507" y="289"/>
            <a:chExt cx="2899430" cy="5015369"/>
          </a:xfrm>
        </p:grpSpPr>
        <p:sp>
          <p:nvSpPr>
            <p:cNvPr id="1329" name="Google Shape;1329;p54"/>
            <p:cNvSpPr/>
            <p:nvPr/>
          </p:nvSpPr>
          <p:spPr>
            <a:xfrm>
              <a:off x="2167507" y="289"/>
              <a:ext cx="805397" cy="805397"/>
            </a:xfrm>
            <a:prstGeom prst="ellipse">
              <a:avLst/>
            </a:prstGeom>
            <a:solidFill>
              <a:srgbClr val="BB4C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txBox="1"/>
            <p:nvPr/>
          </p:nvSpPr>
          <p:spPr>
            <a:xfrm>
              <a:off x="2285455" y="118237"/>
              <a:ext cx="569501" cy="569501"/>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900"/>
                <a:buFont typeface="Arial"/>
                <a:buNone/>
              </a:pPr>
              <a:r>
                <a:rPr lang="en-IN" sz="900">
                  <a:solidFill>
                    <a:schemeClr val="lt1"/>
                  </a:solidFill>
                  <a:latin typeface="Arial"/>
                  <a:ea typeface="Arial"/>
                  <a:cs typeface="Arial"/>
                  <a:sym typeface="Arial"/>
                </a:rPr>
                <a:t>Director + Genre Risk</a:t>
              </a:r>
              <a:endParaRPr/>
            </a:p>
          </p:txBody>
        </p:sp>
        <p:sp>
          <p:nvSpPr>
            <p:cNvPr id="1331" name="Google Shape;1331;p54"/>
            <p:cNvSpPr/>
            <p:nvPr/>
          </p:nvSpPr>
          <p:spPr>
            <a:xfrm>
              <a:off x="2336640" y="871084"/>
              <a:ext cx="467130" cy="467130"/>
            </a:xfrm>
            <a:prstGeom prst="mathPlus">
              <a:avLst>
                <a:gd name="adj1" fmla="val 23520"/>
              </a:avLst>
            </a:prstGeom>
            <a:solidFill>
              <a:srgbClr val="DAB0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4"/>
            <p:cNvSpPr txBox="1"/>
            <p:nvPr/>
          </p:nvSpPr>
          <p:spPr>
            <a:xfrm>
              <a:off x="2398558" y="1049715"/>
              <a:ext cx="343294" cy="10986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700"/>
                <a:buFont typeface="Arial"/>
                <a:buNone/>
              </a:pPr>
              <a:endParaRPr sz="700">
                <a:solidFill>
                  <a:schemeClr val="lt1"/>
                </a:solidFill>
                <a:latin typeface="Arial"/>
                <a:ea typeface="Arial"/>
                <a:cs typeface="Arial"/>
                <a:sym typeface="Arial"/>
              </a:endParaRPr>
            </a:p>
          </p:txBody>
        </p:sp>
        <p:sp>
          <p:nvSpPr>
            <p:cNvPr id="1333" name="Google Shape;1333;p54"/>
            <p:cNvSpPr/>
            <p:nvPr/>
          </p:nvSpPr>
          <p:spPr>
            <a:xfrm>
              <a:off x="2167507" y="1403613"/>
              <a:ext cx="805397" cy="805397"/>
            </a:xfrm>
            <a:prstGeom prst="ellipse">
              <a:avLst/>
            </a:prstGeom>
            <a:solidFill>
              <a:srgbClr val="BB4C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txBox="1"/>
            <p:nvPr/>
          </p:nvSpPr>
          <p:spPr>
            <a:xfrm>
              <a:off x="2285455" y="1521561"/>
              <a:ext cx="569501" cy="569501"/>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900"/>
                <a:buFont typeface="Arial"/>
                <a:buNone/>
              </a:pPr>
              <a:r>
                <a:rPr lang="en-IN" sz="900">
                  <a:solidFill>
                    <a:schemeClr val="lt1"/>
                  </a:solidFill>
                  <a:latin typeface="Arial"/>
                  <a:ea typeface="Arial"/>
                  <a:cs typeface="Arial"/>
                  <a:sym typeface="Arial"/>
                </a:rPr>
                <a:t>Writer + Genre Risk</a:t>
              </a:r>
              <a:endParaRPr/>
            </a:p>
          </p:txBody>
        </p:sp>
        <p:sp>
          <p:nvSpPr>
            <p:cNvPr id="1335" name="Google Shape;1335;p54"/>
            <p:cNvSpPr/>
            <p:nvPr/>
          </p:nvSpPr>
          <p:spPr>
            <a:xfrm>
              <a:off x="2336640" y="2274408"/>
              <a:ext cx="467130" cy="467130"/>
            </a:xfrm>
            <a:prstGeom prst="mathPlus">
              <a:avLst>
                <a:gd name="adj1" fmla="val 23520"/>
              </a:avLst>
            </a:prstGeom>
            <a:solidFill>
              <a:srgbClr val="DAB0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4"/>
            <p:cNvSpPr txBox="1"/>
            <p:nvPr/>
          </p:nvSpPr>
          <p:spPr>
            <a:xfrm>
              <a:off x="2398558" y="2453039"/>
              <a:ext cx="343294" cy="10986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700"/>
                <a:buFont typeface="Arial"/>
                <a:buNone/>
              </a:pPr>
              <a:endParaRPr sz="700">
                <a:solidFill>
                  <a:schemeClr val="lt1"/>
                </a:solidFill>
                <a:latin typeface="Arial"/>
                <a:ea typeface="Arial"/>
                <a:cs typeface="Arial"/>
                <a:sym typeface="Arial"/>
              </a:endParaRPr>
            </a:p>
          </p:txBody>
        </p:sp>
        <p:sp>
          <p:nvSpPr>
            <p:cNvPr id="1337" name="Google Shape;1337;p54"/>
            <p:cNvSpPr/>
            <p:nvPr/>
          </p:nvSpPr>
          <p:spPr>
            <a:xfrm>
              <a:off x="2167507" y="2806937"/>
              <a:ext cx="805397" cy="805397"/>
            </a:xfrm>
            <a:prstGeom prst="ellipse">
              <a:avLst/>
            </a:prstGeom>
            <a:solidFill>
              <a:srgbClr val="BB4C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txBox="1"/>
            <p:nvPr/>
          </p:nvSpPr>
          <p:spPr>
            <a:xfrm>
              <a:off x="2285455" y="2924885"/>
              <a:ext cx="569501" cy="569501"/>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900"/>
                <a:buFont typeface="Arial"/>
                <a:buNone/>
              </a:pPr>
              <a:r>
                <a:rPr lang="en-IN" sz="900">
                  <a:solidFill>
                    <a:schemeClr val="lt1"/>
                  </a:solidFill>
                  <a:latin typeface="Arial"/>
                  <a:ea typeface="Arial"/>
                  <a:cs typeface="Arial"/>
                  <a:sym typeface="Arial"/>
                </a:rPr>
                <a:t>Star + Genre Risk</a:t>
              </a:r>
              <a:endParaRPr/>
            </a:p>
          </p:txBody>
        </p:sp>
        <p:sp>
          <p:nvSpPr>
            <p:cNvPr id="1339" name="Google Shape;1339;p54"/>
            <p:cNvSpPr/>
            <p:nvPr/>
          </p:nvSpPr>
          <p:spPr>
            <a:xfrm>
              <a:off x="2336640" y="3677732"/>
              <a:ext cx="467130" cy="467130"/>
            </a:xfrm>
            <a:prstGeom prst="mathPlus">
              <a:avLst>
                <a:gd name="adj1" fmla="val 23520"/>
              </a:avLst>
            </a:prstGeom>
            <a:solidFill>
              <a:srgbClr val="DAB0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4"/>
            <p:cNvSpPr txBox="1"/>
            <p:nvPr/>
          </p:nvSpPr>
          <p:spPr>
            <a:xfrm>
              <a:off x="2398558" y="3856363"/>
              <a:ext cx="343294" cy="109868"/>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700"/>
                <a:buFont typeface="Arial"/>
                <a:buNone/>
              </a:pPr>
              <a:endParaRPr sz="700">
                <a:solidFill>
                  <a:schemeClr val="lt1"/>
                </a:solidFill>
                <a:latin typeface="Arial"/>
                <a:ea typeface="Arial"/>
                <a:cs typeface="Arial"/>
                <a:sym typeface="Arial"/>
              </a:endParaRPr>
            </a:p>
          </p:txBody>
        </p:sp>
        <p:sp>
          <p:nvSpPr>
            <p:cNvPr id="1341" name="Google Shape;1341;p54"/>
            <p:cNvSpPr/>
            <p:nvPr/>
          </p:nvSpPr>
          <p:spPr>
            <a:xfrm>
              <a:off x="2167507" y="4210261"/>
              <a:ext cx="805397" cy="805397"/>
            </a:xfrm>
            <a:prstGeom prst="ellipse">
              <a:avLst/>
            </a:prstGeom>
            <a:solidFill>
              <a:srgbClr val="BB4C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txBox="1"/>
            <p:nvPr/>
          </p:nvSpPr>
          <p:spPr>
            <a:xfrm>
              <a:off x="2285455" y="4328209"/>
              <a:ext cx="569501" cy="569501"/>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Clr>
                  <a:schemeClr val="lt1"/>
                </a:buClr>
                <a:buSzPts val="900"/>
                <a:buFont typeface="Arial"/>
                <a:buNone/>
              </a:pPr>
              <a:r>
                <a:rPr lang="en-IN" sz="900">
                  <a:solidFill>
                    <a:schemeClr val="lt1"/>
                  </a:solidFill>
                  <a:latin typeface="Arial"/>
                  <a:ea typeface="Arial"/>
                  <a:cs typeface="Arial"/>
                  <a:sym typeface="Arial"/>
                </a:rPr>
                <a:t>Company + Genre Risk </a:t>
              </a:r>
              <a:endParaRPr/>
            </a:p>
          </p:txBody>
        </p:sp>
        <p:sp>
          <p:nvSpPr>
            <p:cNvPr id="1343" name="Google Shape;1343;p54"/>
            <p:cNvSpPr/>
            <p:nvPr/>
          </p:nvSpPr>
          <p:spPr>
            <a:xfrm>
              <a:off x="3093714" y="2358170"/>
              <a:ext cx="256116" cy="299607"/>
            </a:xfrm>
            <a:prstGeom prst="rightArrow">
              <a:avLst>
                <a:gd name="adj1" fmla="val 60000"/>
                <a:gd name="adj2" fmla="val 50000"/>
              </a:avLst>
            </a:prstGeom>
            <a:solidFill>
              <a:srgbClr val="DAB0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4"/>
            <p:cNvSpPr txBox="1"/>
            <p:nvPr/>
          </p:nvSpPr>
          <p:spPr>
            <a:xfrm>
              <a:off x="3093714" y="2418091"/>
              <a:ext cx="179281" cy="17976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800"/>
                <a:buFont typeface="Arial"/>
                <a:buNone/>
              </a:pPr>
              <a:endParaRPr sz="800">
                <a:solidFill>
                  <a:schemeClr val="lt1"/>
                </a:solidFill>
                <a:latin typeface="Arial"/>
                <a:ea typeface="Arial"/>
                <a:cs typeface="Arial"/>
                <a:sym typeface="Arial"/>
              </a:endParaRPr>
            </a:p>
          </p:txBody>
        </p:sp>
        <p:sp>
          <p:nvSpPr>
            <p:cNvPr id="1345" name="Google Shape;1345;p54"/>
            <p:cNvSpPr/>
            <p:nvPr/>
          </p:nvSpPr>
          <p:spPr>
            <a:xfrm>
              <a:off x="3456143" y="1702576"/>
              <a:ext cx="1610794" cy="1610794"/>
            </a:xfrm>
            <a:prstGeom prst="ellipse">
              <a:avLst/>
            </a:prstGeom>
            <a:solidFill>
              <a:srgbClr val="BB4CC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txBox="1"/>
            <p:nvPr/>
          </p:nvSpPr>
          <p:spPr>
            <a:xfrm>
              <a:off x="3692038" y="1938471"/>
              <a:ext cx="1139004" cy="1139004"/>
            </a:xfrm>
            <a:prstGeom prst="rect">
              <a:avLst/>
            </a:prstGeom>
            <a:noFill/>
            <a:ln>
              <a:noFill/>
            </a:ln>
          </p:spPr>
          <p:txBody>
            <a:bodyPr spcFirstLastPara="1" wrap="square" lIns="24125" tIns="24125" rIns="24125" bIns="24125" anchor="ctr" anchorCtr="0">
              <a:noAutofit/>
            </a:bodyPr>
            <a:lstStyle/>
            <a:p>
              <a:pPr marL="0" marR="0" lvl="0" indent="0" algn="ctr" rtl="0">
                <a:lnSpc>
                  <a:spcPct val="90000"/>
                </a:lnSpc>
                <a:spcBef>
                  <a:spcPts val="0"/>
                </a:spcBef>
                <a:spcAft>
                  <a:spcPts val="0"/>
                </a:spcAft>
                <a:buClr>
                  <a:schemeClr val="lt1"/>
                </a:buClr>
                <a:buSzPts val="1900"/>
                <a:buFont typeface="Arial"/>
                <a:buNone/>
              </a:pPr>
              <a:r>
                <a:rPr lang="en-IN" sz="1900">
                  <a:solidFill>
                    <a:schemeClr val="lt1"/>
                  </a:solidFill>
                  <a:latin typeface="Arial"/>
                  <a:ea typeface="Arial"/>
                  <a:cs typeface="Arial"/>
                  <a:sym typeface="Arial"/>
                </a:rPr>
                <a:t>Total Project Risk Rating</a:t>
              </a:r>
              <a:endParaRPr/>
            </a:p>
          </p:txBody>
        </p:sp>
      </p:grpSp>
      <p:sp>
        <p:nvSpPr>
          <p:cNvPr id="1347" name="Google Shape;1347;p54"/>
          <p:cNvSpPr txBox="1">
            <a:spLocks noGrp="1"/>
          </p:cNvSpPr>
          <p:nvPr>
            <p:ph type="body" idx="4294967295"/>
          </p:nvPr>
        </p:nvSpPr>
        <p:spPr>
          <a:xfrm>
            <a:off x="370945" y="2176466"/>
            <a:ext cx="4809600" cy="37602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20000"/>
              </a:lnSpc>
              <a:spcBef>
                <a:spcPts val="0"/>
              </a:spcBef>
              <a:spcAft>
                <a:spcPts val="0"/>
              </a:spcAft>
              <a:buNone/>
            </a:pPr>
            <a:r>
              <a:rPr lang="en-IN" dirty="0"/>
              <a:t>Logic:</a:t>
            </a:r>
            <a:endParaRPr dirty="0"/>
          </a:p>
          <a:p>
            <a:pPr marL="548640" lvl="1" indent="-228600" algn="l" rtl="0">
              <a:lnSpc>
                <a:spcPct val="120000"/>
              </a:lnSpc>
              <a:spcBef>
                <a:spcPts val="500"/>
              </a:spcBef>
              <a:spcAft>
                <a:spcPts val="0"/>
              </a:spcAft>
              <a:buClr>
                <a:schemeClr val="dk1"/>
              </a:buClr>
              <a:buSzPct val="100000"/>
              <a:buFont typeface="Noto Sans Symbols"/>
              <a:buChar char="⮚"/>
            </a:pPr>
            <a:r>
              <a:rPr lang="en-IN" dirty="0"/>
              <a:t>Find out the Risk Rating for a considered Project</a:t>
            </a:r>
            <a:endParaRPr dirty="0"/>
          </a:p>
          <a:p>
            <a:pPr marL="548640" lvl="1" indent="-228600" algn="l" rtl="0">
              <a:lnSpc>
                <a:spcPct val="120000"/>
              </a:lnSpc>
              <a:spcBef>
                <a:spcPts val="500"/>
              </a:spcBef>
              <a:spcAft>
                <a:spcPts val="0"/>
              </a:spcAft>
              <a:buClr>
                <a:schemeClr val="dk1"/>
              </a:buClr>
              <a:buSzPct val="100000"/>
              <a:buFont typeface="Noto Sans Symbols"/>
              <a:buChar char="⮚"/>
            </a:pPr>
            <a:r>
              <a:rPr lang="en-IN" dirty="0"/>
              <a:t>For that, find out the individual risk ratings for Director, Star, Writer based on their performance in a particular genre</a:t>
            </a:r>
            <a:endParaRPr dirty="0"/>
          </a:p>
          <a:p>
            <a:pPr marL="548640" lvl="1" indent="-228600" algn="l" rtl="0">
              <a:lnSpc>
                <a:spcPct val="120000"/>
              </a:lnSpc>
              <a:spcBef>
                <a:spcPts val="500"/>
              </a:spcBef>
              <a:spcAft>
                <a:spcPts val="0"/>
              </a:spcAft>
              <a:buClr>
                <a:schemeClr val="dk1"/>
              </a:buClr>
              <a:buSzPct val="100000"/>
              <a:buFont typeface="Noto Sans Symbols"/>
              <a:buChar char="⮚"/>
            </a:pPr>
            <a:r>
              <a:rPr lang="en-IN" dirty="0"/>
              <a:t>For that, numerically assign the risk by the historical performance features of Fate and ROI in %</a:t>
            </a:r>
            <a:endParaRPr dirty="0"/>
          </a:p>
          <a:p>
            <a:pPr marL="548640" lvl="1" indent="-228600" algn="l" rtl="0">
              <a:lnSpc>
                <a:spcPct val="120000"/>
              </a:lnSpc>
              <a:spcBef>
                <a:spcPts val="500"/>
              </a:spcBef>
              <a:spcAft>
                <a:spcPts val="0"/>
              </a:spcAft>
              <a:buClr>
                <a:schemeClr val="dk1"/>
              </a:buClr>
              <a:buSzPct val="100000"/>
              <a:buFont typeface="Noto Sans Symbols"/>
              <a:buChar char="⮚"/>
            </a:pPr>
            <a:r>
              <a:rPr lang="en-IN" dirty="0"/>
              <a:t>For that, find out the Feature Importance for the Fate and ROI features</a:t>
            </a:r>
            <a:endParaRPr dirty="0"/>
          </a:p>
          <a:p>
            <a:pPr marL="548640" lvl="1" indent="-228600" algn="l" rtl="0">
              <a:lnSpc>
                <a:spcPct val="120000"/>
              </a:lnSpc>
              <a:spcBef>
                <a:spcPts val="500"/>
              </a:spcBef>
              <a:spcAft>
                <a:spcPts val="0"/>
              </a:spcAft>
              <a:buClr>
                <a:schemeClr val="dk1"/>
              </a:buClr>
              <a:buSzPct val="100000"/>
              <a:buFont typeface="Noto Sans Symbols"/>
              <a:buChar char="⮚"/>
            </a:pPr>
            <a:r>
              <a:rPr lang="en-IN" dirty="0"/>
              <a:t>For that, fit a regression model limited to these features and get the feature importance</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55"/>
          <p:cNvSpPr txBox="1">
            <a:spLocks noGrp="1"/>
          </p:cNvSpPr>
          <p:nvPr>
            <p:ph type="title"/>
          </p:nvPr>
        </p:nvSpPr>
        <p:spPr>
          <a:xfrm>
            <a:off x="1066800" y="782128"/>
            <a:ext cx="3705300" cy="12753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dirty="0"/>
              <a:t>Rating Risk for Historical Movies</a:t>
            </a:r>
            <a:endParaRPr dirty="0"/>
          </a:p>
        </p:txBody>
      </p:sp>
      <p:sp>
        <p:nvSpPr>
          <p:cNvPr id="1354" name="Google Shape;1354;p55"/>
          <p:cNvSpPr txBox="1">
            <a:spLocks noGrp="1"/>
          </p:cNvSpPr>
          <p:nvPr>
            <p:ph type="body" idx="1"/>
          </p:nvPr>
        </p:nvSpPr>
        <p:spPr>
          <a:xfrm>
            <a:off x="1066800" y="2057400"/>
            <a:ext cx="3705300" cy="3657600"/>
          </a:xfrm>
          <a:prstGeom prst="rect">
            <a:avLst/>
          </a:prstGeom>
        </p:spPr>
        <p:txBody>
          <a:bodyPr spcFirstLastPara="1" wrap="square" lIns="91425" tIns="45700" rIns="91425" bIns="45700" anchor="t" anchorCtr="0">
            <a:normAutofit/>
          </a:bodyPr>
          <a:lstStyle/>
          <a:p>
            <a:pPr marL="342900" lvl="0" indent="-342900" algn="l" rtl="0">
              <a:spcBef>
                <a:spcPts val="1000"/>
              </a:spcBef>
              <a:spcAft>
                <a:spcPts val="0"/>
              </a:spcAft>
              <a:buFont typeface="+mj-lt"/>
              <a:buAutoNum type="arabicPeriod"/>
            </a:pPr>
            <a:r>
              <a:rPr lang="en-US" dirty="0"/>
              <a:t>Finding out the Risk Quartiles for each historical Movie Project for that particular Year in that particular Genre</a:t>
            </a:r>
          </a:p>
          <a:p>
            <a:pPr marL="342900" indent="-342900">
              <a:buFont typeface="+mj-lt"/>
              <a:buAutoNum type="arabicPeriod"/>
            </a:pPr>
            <a:r>
              <a:rPr lang="en-US" dirty="0"/>
              <a:t>Finding out the Budget Quartiles for each historical Movie Project for that particular Year in that particular Genre</a:t>
            </a:r>
          </a:p>
          <a:p>
            <a:pPr marL="342900" indent="-342900">
              <a:buFont typeface="+mj-lt"/>
              <a:buAutoNum type="arabicPeriod"/>
            </a:pPr>
            <a:r>
              <a:rPr lang="en-US" dirty="0"/>
              <a:t>Normalizing them to remove skewness</a:t>
            </a:r>
          </a:p>
          <a:p>
            <a:pPr marL="342900" lvl="0" indent="-342900" algn="l" rtl="0">
              <a:spcBef>
                <a:spcPts val="1000"/>
              </a:spcBef>
              <a:spcAft>
                <a:spcPts val="0"/>
              </a:spcAft>
              <a:buFont typeface="+mj-lt"/>
              <a:buAutoNum type="arabicPeriod"/>
            </a:pPr>
            <a:endParaRPr dirty="0"/>
          </a:p>
        </p:txBody>
      </p:sp>
      <p:pic>
        <p:nvPicPr>
          <p:cNvPr id="1356" name="Google Shape;1356;p55"/>
          <p:cNvPicPr preferRelativeResize="0"/>
          <p:nvPr/>
        </p:nvPicPr>
        <p:blipFill>
          <a:blip r:embed="rId3">
            <a:alphaModFix/>
          </a:blip>
          <a:stretch>
            <a:fillRect/>
          </a:stretch>
        </p:blipFill>
        <p:spPr>
          <a:xfrm>
            <a:off x="5183200" y="539550"/>
            <a:ext cx="5980201" cy="2900222"/>
          </a:xfrm>
          <a:prstGeom prst="rect">
            <a:avLst/>
          </a:prstGeom>
          <a:noFill/>
          <a:ln>
            <a:noFill/>
          </a:ln>
        </p:spPr>
      </p:pic>
      <p:sp>
        <p:nvSpPr>
          <p:cNvPr id="1357" name="Google Shape;1357;p55"/>
          <p:cNvSpPr txBox="1"/>
          <p:nvPr/>
        </p:nvSpPr>
        <p:spPr>
          <a:xfrm>
            <a:off x="5101000" y="6064500"/>
            <a:ext cx="5233200" cy="26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Char char="●"/>
            </a:pPr>
            <a:r>
              <a:rPr lang="en-IN" sz="1800" i="1">
                <a:solidFill>
                  <a:schemeClr val="dk1"/>
                </a:solidFill>
              </a:rPr>
              <a:t>For indicative purpose only</a:t>
            </a:r>
            <a:endParaRPr sz="1800" i="1">
              <a:solidFill>
                <a:schemeClr val="dk1"/>
              </a:solidFill>
            </a:endParaRPr>
          </a:p>
        </p:txBody>
      </p:sp>
      <p:pic>
        <p:nvPicPr>
          <p:cNvPr id="1358" name="Google Shape;1358;p55"/>
          <p:cNvPicPr preferRelativeResize="0"/>
          <p:nvPr/>
        </p:nvPicPr>
        <p:blipFill>
          <a:blip r:embed="rId4">
            <a:alphaModFix/>
          </a:blip>
          <a:stretch>
            <a:fillRect/>
          </a:stretch>
        </p:blipFill>
        <p:spPr>
          <a:xfrm>
            <a:off x="5013377" y="3933372"/>
            <a:ext cx="3123723" cy="1877557"/>
          </a:xfrm>
          <a:prstGeom prst="rect">
            <a:avLst/>
          </a:prstGeom>
          <a:noFill/>
          <a:ln>
            <a:noFill/>
          </a:ln>
        </p:spPr>
      </p:pic>
      <p:pic>
        <p:nvPicPr>
          <p:cNvPr id="1359" name="Google Shape;1359;p55"/>
          <p:cNvPicPr preferRelativeResize="0"/>
          <p:nvPr/>
        </p:nvPicPr>
        <p:blipFill>
          <a:blip r:embed="rId5">
            <a:alphaModFix/>
          </a:blip>
          <a:stretch>
            <a:fillRect/>
          </a:stretch>
        </p:blipFill>
        <p:spPr>
          <a:xfrm>
            <a:off x="8283925" y="3878550"/>
            <a:ext cx="3310525" cy="19872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56"/>
          <p:cNvSpPr txBox="1">
            <a:spLocks noGrp="1"/>
          </p:cNvSpPr>
          <p:nvPr>
            <p:ph type="title"/>
          </p:nvPr>
        </p:nvSpPr>
        <p:spPr>
          <a:xfrm>
            <a:off x="1066800" y="782128"/>
            <a:ext cx="3705300" cy="12753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dirty="0"/>
              <a:t>Rating Risk for Historical Movies</a:t>
            </a:r>
            <a:endParaRPr dirty="0"/>
          </a:p>
        </p:txBody>
      </p:sp>
      <p:sp>
        <p:nvSpPr>
          <p:cNvPr id="1366" name="Google Shape;1366;p56"/>
          <p:cNvSpPr txBox="1">
            <a:spLocks noGrp="1"/>
          </p:cNvSpPr>
          <p:nvPr>
            <p:ph type="body" idx="1"/>
          </p:nvPr>
        </p:nvSpPr>
        <p:spPr>
          <a:xfrm>
            <a:off x="1066800" y="2057400"/>
            <a:ext cx="3705300" cy="3657600"/>
          </a:xfrm>
          <a:prstGeom prst="rect">
            <a:avLst/>
          </a:prstGeom>
        </p:spPr>
        <p:txBody>
          <a:bodyPr spcFirstLastPara="1" wrap="square" lIns="91425" tIns="45700" rIns="91425" bIns="45700" anchor="t" anchorCtr="0">
            <a:normAutofit fontScale="92500" lnSpcReduction="10000"/>
          </a:bodyPr>
          <a:lstStyle/>
          <a:p>
            <a:pPr marL="342900" lvl="0" indent="-342900" algn="l" rtl="0">
              <a:spcBef>
                <a:spcPts val="1000"/>
              </a:spcBef>
              <a:spcAft>
                <a:spcPts val="0"/>
              </a:spcAft>
              <a:buFont typeface="+mj-lt"/>
              <a:buAutoNum type="arabicPeriod"/>
            </a:pPr>
            <a:r>
              <a:rPr lang="en-US" dirty="0"/>
              <a:t>Inversely superimposing Budget Quartiles with Risk Quartiles</a:t>
            </a:r>
          </a:p>
          <a:p>
            <a:pPr marL="800100" lvl="1" indent="-342900">
              <a:spcBef>
                <a:spcPts val="1000"/>
              </a:spcBef>
              <a:buFont typeface="+mj-lt"/>
              <a:buAutoNum type="arabicPeriod"/>
            </a:pPr>
            <a:r>
              <a:rPr lang="en-US" dirty="0"/>
              <a:t>Q1 of Risk Quartile (lowest risk projects) = Q4 of Budget Quartile (highest budget range)</a:t>
            </a:r>
          </a:p>
          <a:p>
            <a:pPr marL="800100" lvl="1" indent="-342900">
              <a:spcBef>
                <a:spcPts val="1000"/>
              </a:spcBef>
              <a:buFont typeface="+mj-lt"/>
              <a:buAutoNum type="arabicPeriod"/>
            </a:pPr>
            <a:r>
              <a:rPr lang="en-US" dirty="0"/>
              <a:t>Q4 of Risk Quartile (highest risk projects) = Q1 of Budget Quartile (lowest budget range)</a:t>
            </a:r>
          </a:p>
          <a:p>
            <a:pPr marL="342900" indent="-342900">
              <a:buFont typeface="+mj-lt"/>
              <a:buAutoNum type="arabicPeriod"/>
            </a:pPr>
            <a:r>
              <a:rPr lang="en-US" dirty="0"/>
              <a:t>This gives Optimal Budget Range which indicates if the project OVERSPENT and could use budget curtailing, all things kept same.</a:t>
            </a:r>
          </a:p>
          <a:p>
            <a:pPr marL="800100" lvl="1" indent="-342900">
              <a:spcBef>
                <a:spcPts val="1000"/>
              </a:spcBef>
              <a:buFont typeface="+mj-lt"/>
              <a:buAutoNum type="arabicPeriod"/>
            </a:pPr>
            <a:endParaRPr dirty="0"/>
          </a:p>
        </p:txBody>
      </p:sp>
      <p:pic>
        <p:nvPicPr>
          <p:cNvPr id="1368" name="Google Shape;1368;p56"/>
          <p:cNvPicPr preferRelativeResize="0"/>
          <p:nvPr/>
        </p:nvPicPr>
        <p:blipFill>
          <a:blip r:embed="rId3">
            <a:alphaModFix/>
          </a:blip>
          <a:stretch>
            <a:fillRect/>
          </a:stretch>
        </p:blipFill>
        <p:spPr>
          <a:xfrm>
            <a:off x="5183200" y="539550"/>
            <a:ext cx="5980201" cy="2900222"/>
          </a:xfrm>
          <a:prstGeom prst="rect">
            <a:avLst/>
          </a:prstGeom>
          <a:noFill/>
          <a:ln>
            <a:noFill/>
          </a:ln>
        </p:spPr>
      </p:pic>
      <p:pic>
        <p:nvPicPr>
          <p:cNvPr id="1369" name="Google Shape;1369;p56"/>
          <p:cNvPicPr preferRelativeResize="0"/>
          <p:nvPr/>
        </p:nvPicPr>
        <p:blipFill>
          <a:blip r:embed="rId4">
            <a:alphaModFix/>
          </a:blip>
          <a:stretch>
            <a:fillRect/>
          </a:stretch>
        </p:blipFill>
        <p:spPr>
          <a:xfrm>
            <a:off x="5045576" y="3959900"/>
            <a:ext cx="3059326" cy="1838850"/>
          </a:xfrm>
          <a:prstGeom prst="rect">
            <a:avLst/>
          </a:prstGeom>
          <a:noFill/>
          <a:ln>
            <a:noFill/>
          </a:ln>
        </p:spPr>
      </p:pic>
      <p:pic>
        <p:nvPicPr>
          <p:cNvPr id="1370" name="Google Shape;1370;p56"/>
          <p:cNvPicPr preferRelativeResize="0"/>
          <p:nvPr/>
        </p:nvPicPr>
        <p:blipFill>
          <a:blip r:embed="rId5">
            <a:alphaModFix/>
          </a:blip>
          <a:stretch>
            <a:fillRect/>
          </a:stretch>
        </p:blipFill>
        <p:spPr>
          <a:xfrm>
            <a:off x="8298691" y="3896313"/>
            <a:ext cx="3275310" cy="1966025"/>
          </a:xfrm>
          <a:prstGeom prst="rect">
            <a:avLst/>
          </a:prstGeom>
          <a:noFill/>
          <a:ln>
            <a:noFill/>
          </a:ln>
        </p:spPr>
      </p:pic>
      <p:sp>
        <p:nvSpPr>
          <p:cNvPr id="1371" name="Google Shape;1371;p56"/>
          <p:cNvSpPr txBox="1"/>
          <p:nvPr/>
        </p:nvSpPr>
        <p:spPr>
          <a:xfrm>
            <a:off x="5101000" y="6064500"/>
            <a:ext cx="5233200" cy="264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1"/>
              </a:buClr>
              <a:buSzPts val="1800"/>
              <a:buChar char="●"/>
            </a:pPr>
            <a:r>
              <a:rPr lang="en-IN" sz="1800" i="1">
                <a:solidFill>
                  <a:schemeClr val="dk1"/>
                </a:solidFill>
              </a:rPr>
              <a:t>For indicative purpose only</a:t>
            </a:r>
            <a:endParaRPr sz="1800" i="1">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57"/>
          <p:cNvSpPr txBox="1"/>
          <p:nvPr/>
        </p:nvSpPr>
        <p:spPr>
          <a:xfrm>
            <a:off x="622852" y="5886934"/>
            <a:ext cx="1032344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Tableau Dashboard: </a:t>
            </a:r>
            <a:r>
              <a:rPr lang="en-IN" sz="1800" u="sng">
                <a:solidFill>
                  <a:schemeClr val="hlink"/>
                </a:solidFill>
                <a:latin typeface="Arial"/>
                <a:ea typeface="Arial"/>
                <a:cs typeface="Arial"/>
                <a:sym typeface="Arial"/>
                <a:hlinkClick r:id="rId5"/>
              </a:rPr>
              <a:t>IPBA Movie Project Risk Dashboard | Tableau Public</a:t>
            </a:r>
            <a:endParaRPr sz="1800">
              <a:solidFill>
                <a:schemeClr val="dk1"/>
              </a:solidFill>
              <a:latin typeface="Arial"/>
              <a:ea typeface="Arial"/>
              <a:cs typeface="Arial"/>
              <a:sym typeface="Arial"/>
            </a:endParaRPr>
          </a:p>
        </p:txBody>
      </p:sp>
      <p:pic>
        <p:nvPicPr>
          <p:cNvPr id="8" name="Screen Recording 7">
            <a:hlinkClick r:id="" action="ppaction://media"/>
            <a:extLst>
              <a:ext uri="{FF2B5EF4-FFF2-40B4-BE49-F238E27FC236}">
                <a16:creationId xmlns:a16="http://schemas.microsoft.com/office/drawing/2014/main" id="{7633F503-C37D-F8FB-0631-E35C43F5287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45705" y="233626"/>
            <a:ext cx="10054980" cy="56533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605"/>
    </mc:Choice>
    <mc:Fallback>
      <p:transition spd="slow" advTm="74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6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1"/>
        <p:cNvGrpSpPr/>
        <p:nvPr/>
      </p:nvGrpSpPr>
      <p:grpSpPr>
        <a:xfrm>
          <a:off x="0" y="0"/>
          <a:ext cx="0" cy="0"/>
          <a:chOff x="0" y="0"/>
          <a:chExt cx="0" cy="0"/>
        </a:xfrm>
      </p:grpSpPr>
      <p:pic>
        <p:nvPicPr>
          <p:cNvPr id="1382" name="Google Shape;1382;p58" descr="Single king chess piece on board"/>
          <p:cNvPicPr preferRelativeResize="0"/>
          <p:nvPr/>
        </p:nvPicPr>
        <p:blipFill rotWithShape="1">
          <a:blip r:embed="rId3">
            <a:alphaModFix/>
          </a:blip>
          <a:srcRect t="5010" b="5010"/>
          <a:stretch/>
        </p:blipFill>
        <p:spPr>
          <a:xfrm flipH="1">
            <a:off x="20" y="10"/>
            <a:ext cx="12191980" cy="6856539"/>
          </a:xfrm>
          <a:prstGeom prst="rect">
            <a:avLst/>
          </a:prstGeom>
          <a:noFill/>
          <a:ln>
            <a:noFill/>
          </a:ln>
        </p:spPr>
      </p:pic>
      <p:sp>
        <p:nvSpPr>
          <p:cNvPr id="1383" name="Google Shape;1383;p58"/>
          <p:cNvSpPr txBox="1">
            <a:spLocks noGrp="1"/>
          </p:cNvSpPr>
          <p:nvPr>
            <p:ph type="title"/>
          </p:nvPr>
        </p:nvSpPr>
        <p:spPr>
          <a:xfrm>
            <a:off x="973880" y="784747"/>
            <a:ext cx="4808561" cy="155584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100000"/>
              </a:lnSpc>
              <a:spcBef>
                <a:spcPts val="0"/>
              </a:spcBef>
              <a:spcAft>
                <a:spcPts val="0"/>
              </a:spcAft>
              <a:buClr>
                <a:schemeClr val="dk1"/>
              </a:buClr>
              <a:buSzPct val="100000"/>
              <a:buFont typeface="Arial"/>
              <a:buNone/>
            </a:pPr>
            <a:r>
              <a:rPr lang="en-IN" sz="3600"/>
              <a:t>Business Recommendations and Impact</a:t>
            </a:r>
            <a:endParaRPr/>
          </a:p>
        </p:txBody>
      </p:sp>
      <p:pic>
        <p:nvPicPr>
          <p:cNvPr id="1384" name="Google Shape;1384;p58"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
        <p:nvSpPr>
          <p:cNvPr id="1385" name="Google Shape;1385;p58"/>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386" name="Google Shape;1386;p58" descr="Indian Institute of Management Indore - Wikipedia"/>
          <p:cNvPicPr preferRelativeResize="0"/>
          <p:nvPr/>
        </p:nvPicPr>
        <p:blipFill rotWithShape="1">
          <a:blip r:embed="rId5">
            <a:alphaModFix/>
          </a:blip>
          <a:srcRect/>
          <a:stretch/>
        </p:blipFill>
        <p:spPr>
          <a:xfrm>
            <a:off x="88957" y="75842"/>
            <a:ext cx="411718" cy="66391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0"/>
        <p:cNvGrpSpPr/>
        <p:nvPr/>
      </p:nvGrpSpPr>
      <p:grpSpPr>
        <a:xfrm>
          <a:off x="0" y="0"/>
          <a:ext cx="0" cy="0"/>
          <a:chOff x="0" y="0"/>
          <a:chExt cx="0" cy="0"/>
        </a:xfrm>
      </p:grpSpPr>
      <p:sp>
        <p:nvSpPr>
          <p:cNvPr id="1391" name="Google Shape;1391;p5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2" name="Google Shape;1392;p59"/>
          <p:cNvSpPr/>
          <p:nvPr/>
        </p:nvSpPr>
        <p:spPr>
          <a:xfrm rot="10740000" flipH="1">
            <a:off x="-58916" y="-105868"/>
            <a:ext cx="12309832" cy="7069736"/>
          </a:xfrm>
          <a:custGeom>
            <a:avLst/>
            <a:gdLst/>
            <a:ahLst/>
            <a:cxnLst/>
            <a:rect l="l" t="t" r="r" b="b"/>
            <a:pathLst>
              <a:path w="12309832" h="7069736" extrusionOk="0">
                <a:moveTo>
                  <a:pt x="119689" y="7069736"/>
                </a:moveTo>
                <a:lnTo>
                  <a:pt x="12309832" y="6856956"/>
                </a:lnTo>
                <a:lnTo>
                  <a:pt x="12190143" y="0"/>
                </a:lnTo>
                <a:lnTo>
                  <a:pt x="0" y="212780"/>
                </a:lnTo>
                <a:close/>
              </a:path>
            </a:pathLst>
          </a:custGeom>
          <a:gradFill>
            <a:gsLst>
              <a:gs pos="0">
                <a:schemeClr val="lt2"/>
              </a:gs>
              <a:gs pos="32000">
                <a:schemeClr val="lt2"/>
              </a:gs>
              <a:gs pos="100000">
                <a:srgbClr val="D693DB"/>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3" name="Google Shape;1393;p59"/>
          <p:cNvSpPr/>
          <p:nvPr/>
        </p:nvSpPr>
        <p:spPr>
          <a:xfrm>
            <a:off x="792571" y="734156"/>
            <a:ext cx="10617872" cy="538161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94" name="Google Shape;1394;p59"/>
          <p:cNvSpPr txBox="1">
            <a:spLocks noGrp="1"/>
          </p:cNvSpPr>
          <p:nvPr>
            <p:ph type="title"/>
          </p:nvPr>
        </p:nvSpPr>
        <p:spPr>
          <a:xfrm>
            <a:off x="2129817" y="1143001"/>
            <a:ext cx="7917227" cy="57415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Font typeface="Arial"/>
              <a:buNone/>
            </a:pPr>
            <a:r>
              <a:rPr lang="en-IN" sz="2800"/>
              <a:t>Business Recommendations</a:t>
            </a:r>
            <a:endParaRPr/>
          </a:p>
        </p:txBody>
      </p:sp>
      <p:grpSp>
        <p:nvGrpSpPr>
          <p:cNvPr id="1395" name="Google Shape;1395;p59"/>
          <p:cNvGrpSpPr/>
          <p:nvPr/>
        </p:nvGrpSpPr>
        <p:grpSpPr>
          <a:xfrm>
            <a:off x="1987014" y="2910045"/>
            <a:ext cx="8232151" cy="1928385"/>
            <a:chOff x="73152" y="509745"/>
            <a:chExt cx="8232151" cy="1928385"/>
          </a:xfrm>
        </p:grpSpPr>
        <p:sp>
          <p:nvSpPr>
            <p:cNvPr id="1396" name="Google Shape;1396;p59"/>
            <p:cNvSpPr/>
            <p:nvPr/>
          </p:nvSpPr>
          <p:spPr>
            <a:xfrm>
              <a:off x="73152" y="509745"/>
              <a:ext cx="713622" cy="713622"/>
            </a:xfrm>
            <a:prstGeom prst="ellipse">
              <a:avLst/>
            </a:prstGeom>
            <a:solidFill>
              <a:srgbClr val="B03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9"/>
            <p:cNvSpPr/>
            <p:nvPr/>
          </p:nvSpPr>
          <p:spPr>
            <a:xfrm>
              <a:off x="223013" y="659606"/>
              <a:ext cx="413901" cy="413901"/>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9"/>
            <p:cNvSpPr/>
            <p:nvPr/>
          </p:nvSpPr>
          <p:spPr>
            <a:xfrm>
              <a:off x="939694" y="509745"/>
              <a:ext cx="1682111" cy="7136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9"/>
            <p:cNvSpPr txBox="1"/>
            <p:nvPr/>
          </p:nvSpPr>
          <p:spPr>
            <a:xfrm>
              <a:off x="939694" y="509745"/>
              <a:ext cx="1682111" cy="71362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IN" sz="1100">
                  <a:solidFill>
                    <a:schemeClr val="dk1"/>
                  </a:solidFill>
                  <a:latin typeface="Arial"/>
                  <a:ea typeface="Arial"/>
                  <a:cs typeface="Arial"/>
                  <a:sym typeface="Arial"/>
                </a:rPr>
                <a:t>Focus on lesser risky Genres like Horror, Family, Thriller, Animation, and Mystery </a:t>
              </a:r>
              <a:endParaRPr/>
            </a:p>
          </p:txBody>
        </p:sp>
        <p:sp>
          <p:nvSpPr>
            <p:cNvPr id="1400" name="Google Shape;1400;p59"/>
            <p:cNvSpPr/>
            <p:nvPr/>
          </p:nvSpPr>
          <p:spPr>
            <a:xfrm>
              <a:off x="2914901" y="509745"/>
              <a:ext cx="713622" cy="713622"/>
            </a:xfrm>
            <a:prstGeom prst="ellipse">
              <a:avLst/>
            </a:prstGeom>
            <a:solidFill>
              <a:srgbClr val="C24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9"/>
            <p:cNvSpPr/>
            <p:nvPr/>
          </p:nvSpPr>
          <p:spPr>
            <a:xfrm>
              <a:off x="3064762" y="659606"/>
              <a:ext cx="413901" cy="413901"/>
            </a:xfrm>
            <a:prstGeom prst="rect">
              <a:avLst/>
            </a:prstGeom>
            <a:blipFill rotWithShape="1">
              <a:blip r:embed="rId4">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9"/>
            <p:cNvSpPr/>
            <p:nvPr/>
          </p:nvSpPr>
          <p:spPr>
            <a:xfrm>
              <a:off x="3781443" y="509745"/>
              <a:ext cx="1682111" cy="7136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9"/>
            <p:cNvSpPr txBox="1"/>
            <p:nvPr/>
          </p:nvSpPr>
          <p:spPr>
            <a:xfrm>
              <a:off x="3781443" y="509745"/>
              <a:ext cx="1682111" cy="71362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IN" sz="1100">
                  <a:solidFill>
                    <a:schemeClr val="dk1"/>
                  </a:solidFill>
                  <a:latin typeface="Arial"/>
                  <a:ea typeface="Arial"/>
                  <a:cs typeface="Arial"/>
                  <a:sym typeface="Arial"/>
                </a:rPr>
                <a:t>Risk Rating Dashboard can be used for selecting Cast and Crew for a considered Project</a:t>
              </a:r>
              <a:endParaRPr/>
            </a:p>
          </p:txBody>
        </p:sp>
        <p:sp>
          <p:nvSpPr>
            <p:cNvPr id="1404" name="Google Shape;1404;p59"/>
            <p:cNvSpPr/>
            <p:nvPr/>
          </p:nvSpPr>
          <p:spPr>
            <a:xfrm>
              <a:off x="5756649" y="509745"/>
              <a:ext cx="713622" cy="713622"/>
            </a:xfrm>
            <a:prstGeom prst="ellipse">
              <a:avLst/>
            </a:prstGeom>
            <a:solidFill>
              <a:srgbClr val="B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9"/>
            <p:cNvSpPr/>
            <p:nvPr/>
          </p:nvSpPr>
          <p:spPr>
            <a:xfrm>
              <a:off x="5906510" y="659606"/>
              <a:ext cx="413901" cy="413901"/>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9"/>
            <p:cNvSpPr/>
            <p:nvPr/>
          </p:nvSpPr>
          <p:spPr>
            <a:xfrm>
              <a:off x="6623192" y="509745"/>
              <a:ext cx="1682111" cy="7136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9"/>
            <p:cNvSpPr txBox="1"/>
            <p:nvPr/>
          </p:nvSpPr>
          <p:spPr>
            <a:xfrm>
              <a:off x="6623192" y="509745"/>
              <a:ext cx="1682111" cy="71362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IN" sz="1100">
                  <a:solidFill>
                    <a:schemeClr val="dk1"/>
                  </a:solidFill>
                  <a:latin typeface="Arial"/>
                  <a:ea typeface="Arial"/>
                  <a:cs typeface="Arial"/>
                  <a:sym typeface="Arial"/>
                </a:rPr>
                <a:t>Optimal Budget can be considered based on the selected Cast and Crew for a considered Project</a:t>
              </a:r>
              <a:endParaRPr/>
            </a:p>
          </p:txBody>
        </p:sp>
        <p:sp>
          <p:nvSpPr>
            <p:cNvPr id="1408" name="Google Shape;1408;p59"/>
            <p:cNvSpPr/>
            <p:nvPr/>
          </p:nvSpPr>
          <p:spPr>
            <a:xfrm>
              <a:off x="73152" y="1724508"/>
              <a:ext cx="713622" cy="713622"/>
            </a:xfrm>
            <a:prstGeom prst="ellipse">
              <a:avLst/>
            </a:prstGeom>
            <a:solidFill>
              <a:srgbClr val="C29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9"/>
            <p:cNvSpPr/>
            <p:nvPr/>
          </p:nvSpPr>
          <p:spPr>
            <a:xfrm>
              <a:off x="223013" y="1874368"/>
              <a:ext cx="413901" cy="413901"/>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9"/>
            <p:cNvSpPr/>
            <p:nvPr/>
          </p:nvSpPr>
          <p:spPr>
            <a:xfrm>
              <a:off x="939694" y="1724508"/>
              <a:ext cx="1682111" cy="7136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9"/>
            <p:cNvSpPr txBox="1"/>
            <p:nvPr/>
          </p:nvSpPr>
          <p:spPr>
            <a:xfrm>
              <a:off x="939694" y="1724508"/>
              <a:ext cx="1682111" cy="71362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IN" sz="1100">
                  <a:solidFill>
                    <a:schemeClr val="dk1"/>
                  </a:solidFill>
                  <a:latin typeface="Arial"/>
                  <a:ea typeface="Arial"/>
                  <a:cs typeface="Arial"/>
                  <a:sym typeface="Arial"/>
                </a:rPr>
                <a:t>Based on Revenue predicted the investment in the considered Project can be pondered upon. </a:t>
              </a:r>
              <a:endParaRPr/>
            </a:p>
          </p:txBody>
        </p:sp>
        <p:sp>
          <p:nvSpPr>
            <p:cNvPr id="1412" name="Google Shape;1412;p59"/>
            <p:cNvSpPr/>
            <p:nvPr/>
          </p:nvSpPr>
          <p:spPr>
            <a:xfrm>
              <a:off x="2914901" y="1724508"/>
              <a:ext cx="713622" cy="713622"/>
            </a:xfrm>
            <a:prstGeom prst="ellipse">
              <a:avLst/>
            </a:prstGeom>
            <a:solidFill>
              <a:srgbClr val="A4A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9"/>
            <p:cNvSpPr/>
            <p:nvPr/>
          </p:nvSpPr>
          <p:spPr>
            <a:xfrm>
              <a:off x="3064762" y="1874368"/>
              <a:ext cx="413901" cy="413901"/>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9"/>
            <p:cNvSpPr/>
            <p:nvPr/>
          </p:nvSpPr>
          <p:spPr>
            <a:xfrm>
              <a:off x="3781443" y="1724508"/>
              <a:ext cx="1682111" cy="71362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9"/>
            <p:cNvSpPr txBox="1"/>
            <p:nvPr/>
          </p:nvSpPr>
          <p:spPr>
            <a:xfrm>
              <a:off x="3781443" y="1724508"/>
              <a:ext cx="1682111" cy="713622"/>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IN" sz="1100">
                  <a:solidFill>
                    <a:schemeClr val="dk1"/>
                  </a:solidFill>
                  <a:latin typeface="Arial"/>
                  <a:ea typeface="Arial"/>
                  <a:cs typeface="Arial"/>
                  <a:sym typeface="Arial"/>
                </a:rPr>
                <a:t>Market trends and historical company-based analysis can help guide projects and investment decision-making</a:t>
              </a:r>
              <a:endParaRPr/>
            </a:p>
          </p:txBody>
        </p:sp>
      </p:grpSp>
      <p:pic>
        <p:nvPicPr>
          <p:cNvPr id="1416" name="Google Shape;1416;p59" descr="Logo&#10;&#10;Description automatically generated with medium confidence"/>
          <p:cNvPicPr preferRelativeResize="0"/>
          <p:nvPr/>
        </p:nvPicPr>
        <p:blipFill rotWithShape="1">
          <a:blip r:embed="rId8">
            <a:alphaModFix/>
          </a:blip>
          <a:srcRect/>
          <a:stretch/>
        </p:blipFill>
        <p:spPr>
          <a:xfrm>
            <a:off x="10689835" y="6353816"/>
            <a:ext cx="1057729" cy="504184"/>
          </a:xfrm>
          <a:prstGeom prst="rect">
            <a:avLst/>
          </a:prstGeom>
          <a:noFill/>
          <a:ln>
            <a:noFill/>
          </a:ln>
        </p:spPr>
      </p:pic>
      <p:sp>
        <p:nvSpPr>
          <p:cNvPr id="1417" name="Google Shape;1417;p59"/>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418" name="Google Shape;1418;p59" descr="Indian Institute of Management Indore - Wikipedia"/>
          <p:cNvPicPr preferRelativeResize="0"/>
          <p:nvPr/>
        </p:nvPicPr>
        <p:blipFill rotWithShape="1">
          <a:blip r:embed="rId9">
            <a:alphaModFix/>
          </a:blip>
          <a:srcRect/>
          <a:stretch/>
        </p:blipFill>
        <p:spPr>
          <a:xfrm>
            <a:off x="88957" y="75842"/>
            <a:ext cx="411718" cy="66391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2"/>
        <p:cNvGrpSpPr/>
        <p:nvPr/>
      </p:nvGrpSpPr>
      <p:grpSpPr>
        <a:xfrm>
          <a:off x="0" y="0"/>
          <a:ext cx="0" cy="0"/>
          <a:chOff x="0" y="0"/>
          <a:chExt cx="0" cy="0"/>
        </a:xfrm>
      </p:grpSpPr>
      <p:sp>
        <p:nvSpPr>
          <p:cNvPr id="1423" name="Google Shape;1423;p60"/>
          <p:cNvSpPr/>
          <p:nvPr/>
        </p:nvSpPr>
        <p:spPr>
          <a:xfrm>
            <a:off x="5796401" y="3378954"/>
            <a:ext cx="6394567" cy="3479046"/>
          </a:xfrm>
          <a:custGeom>
            <a:avLst/>
            <a:gdLst/>
            <a:ahLst/>
            <a:cxnLst/>
            <a:rect l="l" t="t" r="r" b="b"/>
            <a:pathLst>
              <a:path w="6394567" h="3479046" extrusionOk="0">
                <a:moveTo>
                  <a:pt x="5171297" y="284"/>
                </a:moveTo>
                <a:cubicBezTo>
                  <a:pt x="5607674" y="7531"/>
                  <a:pt x="6039042" y="153650"/>
                  <a:pt x="6394290" y="430072"/>
                </a:cubicBezTo>
                <a:lnTo>
                  <a:pt x="6394567" y="430316"/>
                </a:lnTo>
                <a:lnTo>
                  <a:pt x="6394567"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0">
                <a:schemeClr val="lt2"/>
              </a:gs>
              <a:gs pos="39000">
                <a:schemeClr val="lt2"/>
              </a:gs>
              <a:gs pos="100000">
                <a:srgbClr val="D693DB"/>
              </a:gs>
            </a:gsLst>
            <a:lin ang="1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4" name="Google Shape;1424;p6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425" name="Google Shape;1425;p60" descr="Path winding through a grassy field"/>
          <p:cNvPicPr preferRelativeResize="0"/>
          <p:nvPr/>
        </p:nvPicPr>
        <p:blipFill rotWithShape="1">
          <a:blip r:embed="rId3">
            <a:alphaModFix/>
          </a:blip>
          <a:srcRect t="3664" b="12066"/>
          <a:stretch/>
        </p:blipFill>
        <p:spPr>
          <a:xfrm>
            <a:off x="20" y="10"/>
            <a:ext cx="12191979" cy="6857989"/>
          </a:xfrm>
          <a:prstGeom prst="rect">
            <a:avLst/>
          </a:prstGeom>
          <a:noFill/>
          <a:ln>
            <a:noFill/>
          </a:ln>
        </p:spPr>
      </p:pic>
      <p:sp>
        <p:nvSpPr>
          <p:cNvPr id="1426" name="Google Shape;1426;p60"/>
          <p:cNvSpPr/>
          <p:nvPr/>
        </p:nvSpPr>
        <p:spPr>
          <a:xfrm rot="10740000" flipH="1">
            <a:off x="-39511" y="-72076"/>
            <a:ext cx="8582352" cy="4875036"/>
          </a:xfrm>
          <a:custGeom>
            <a:avLst/>
            <a:gdLst/>
            <a:ahLst/>
            <a:cxnLst/>
            <a:rect l="l" t="t" r="r" b="b"/>
            <a:pathLst>
              <a:path w="8582352" h="4875036" extrusionOk="0">
                <a:moveTo>
                  <a:pt x="1259133" y="1707"/>
                </a:moveTo>
                <a:cubicBezTo>
                  <a:pt x="833461" y="16212"/>
                  <a:pt x="412733" y="123046"/>
                  <a:pt x="29139" y="317762"/>
                </a:cubicBezTo>
                <a:lnTo>
                  <a:pt x="0" y="333585"/>
                </a:lnTo>
                <a:lnTo>
                  <a:pt x="79271" y="4875036"/>
                </a:lnTo>
                <a:lnTo>
                  <a:pt x="8582352" y="4726614"/>
                </a:lnTo>
                <a:lnTo>
                  <a:pt x="3064323" y="550287"/>
                </a:lnTo>
                <a:lnTo>
                  <a:pt x="3002736" y="506058"/>
                </a:lnTo>
                <a:cubicBezTo>
                  <a:pt x="2522288" y="179187"/>
                  <a:pt x="1975404" y="13891"/>
                  <a:pt x="1429589" y="840"/>
                </a:cubicBezTo>
                <a:cubicBezTo>
                  <a:pt x="1372734" y="-519"/>
                  <a:pt x="1315889" y="-227"/>
                  <a:pt x="1259133" y="1707"/>
                </a:cubicBezTo>
                <a:close/>
              </a:path>
            </a:pathLst>
          </a:custGeom>
          <a:gradFill>
            <a:gsLst>
              <a:gs pos="0">
                <a:srgbClr val="E2E8E2">
                  <a:alpha val="80000"/>
                </a:srgbClr>
              </a:gs>
              <a:gs pos="22000">
                <a:srgbClr val="E2E8E2">
                  <a:alpha val="80000"/>
                </a:srgbClr>
              </a:gs>
              <a:gs pos="100000">
                <a:srgbClr val="D693DB">
                  <a:alpha val="85882"/>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27" name="Google Shape;1427;p60"/>
          <p:cNvSpPr txBox="1">
            <a:spLocks noGrp="1"/>
          </p:cNvSpPr>
          <p:nvPr>
            <p:ph type="title"/>
          </p:nvPr>
        </p:nvSpPr>
        <p:spPr>
          <a:xfrm>
            <a:off x="937142" y="691723"/>
            <a:ext cx="4241299" cy="1819658"/>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600"/>
              <a:buFont typeface="Arial"/>
              <a:buNone/>
            </a:pPr>
            <a:r>
              <a:rPr lang="en-IN" sz="3600"/>
              <a:t>Next Steps</a:t>
            </a:r>
            <a:endParaRPr/>
          </a:p>
        </p:txBody>
      </p:sp>
      <p:sp>
        <p:nvSpPr>
          <p:cNvPr id="1428" name="Google Shape;1428;p60"/>
          <p:cNvSpPr/>
          <p:nvPr/>
        </p:nvSpPr>
        <p:spPr>
          <a:xfrm rot="-60000" flipH="1">
            <a:off x="7888979" y="5014859"/>
            <a:ext cx="4324338" cy="1889417"/>
          </a:xfrm>
          <a:custGeom>
            <a:avLst/>
            <a:gdLst/>
            <a:ahLst/>
            <a:cxnLst/>
            <a:rect l="l" t="t" r="r" b="b"/>
            <a:pathLst>
              <a:path w="4324338" h="1889417" extrusionOk="0">
                <a:moveTo>
                  <a:pt x="26412" y="1889417"/>
                </a:moveTo>
                <a:lnTo>
                  <a:pt x="4324338" y="1814397"/>
                </a:lnTo>
                <a:lnTo>
                  <a:pt x="2459858" y="403264"/>
                </a:lnTo>
                <a:lnTo>
                  <a:pt x="2414726" y="370852"/>
                </a:lnTo>
                <a:cubicBezTo>
                  <a:pt x="2062641" y="131313"/>
                  <a:pt x="1661870" y="10180"/>
                  <a:pt x="1261883" y="615"/>
                </a:cubicBezTo>
                <a:cubicBezTo>
                  <a:pt x="845229" y="-9347"/>
                  <a:pt x="429425" y="101751"/>
                  <a:pt x="70385" y="326182"/>
                </a:cubicBezTo>
                <a:lnTo>
                  <a:pt x="0" y="376291"/>
                </a:lnTo>
                <a:close/>
              </a:path>
            </a:pathLst>
          </a:custGeom>
          <a:gradFill>
            <a:gsLst>
              <a:gs pos="0">
                <a:srgbClr val="E2E8E2">
                  <a:alpha val="80000"/>
                </a:srgbClr>
              </a:gs>
              <a:gs pos="27000">
                <a:srgbClr val="E2E8E2">
                  <a:alpha val="80000"/>
                </a:srgbClr>
              </a:gs>
              <a:gs pos="100000">
                <a:srgbClr val="D693DB">
                  <a:alpha val="91764"/>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429" name="Google Shape;1429;p60"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pic>
        <p:nvPicPr>
          <p:cNvPr id="1430" name="Google Shape;1430;p60" descr="Indian Institute of Management Indore - Wikipedia"/>
          <p:cNvPicPr preferRelativeResize="0"/>
          <p:nvPr/>
        </p:nvPicPr>
        <p:blipFill rotWithShape="1">
          <a:blip r:embed="rId5">
            <a:alphaModFix/>
          </a:blip>
          <a:srcRect/>
          <a:stretch/>
        </p:blipFill>
        <p:spPr>
          <a:xfrm>
            <a:off x="88957" y="75842"/>
            <a:ext cx="411718" cy="663913"/>
          </a:xfrm>
          <a:prstGeom prst="rect">
            <a:avLst/>
          </a:prstGeom>
          <a:noFill/>
          <a:ln>
            <a:noFill/>
          </a:ln>
        </p:spPr>
      </p:pic>
      <p:sp>
        <p:nvSpPr>
          <p:cNvPr id="1431" name="Google Shape;1431;p60"/>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1427"/>
                                        </p:tgtEl>
                                        <p:attrNameLst>
                                          <p:attrName>style.visibility</p:attrName>
                                        </p:attrNameLst>
                                      </p:cBhvr>
                                      <p:to>
                                        <p:strVal val="visible"/>
                                      </p:to>
                                    </p:set>
                                    <p:animEffect transition="in" filter="fade">
                                      <p:cBhvr>
                                        <p:cTn id="7" dur="400"/>
                                        <p:tgtEl>
                                          <p:spTgt spid="1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1"/>
          <p:cNvSpPr txBox="1">
            <a:spLocks noGrp="1"/>
          </p:cNvSpPr>
          <p:nvPr>
            <p:ph type="title"/>
          </p:nvPr>
        </p:nvSpPr>
        <p:spPr>
          <a:xfrm>
            <a:off x="1066801" y="1291771"/>
            <a:ext cx="5029200" cy="2484101"/>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600"/>
              <a:buFont typeface="Arial"/>
              <a:buNone/>
            </a:pPr>
            <a:r>
              <a:rPr lang="en-IN" sz="3600"/>
              <a:t>IMDB Score Prediction Modelling</a:t>
            </a:r>
            <a:endParaRPr sz="3600"/>
          </a:p>
        </p:txBody>
      </p:sp>
      <p:pic>
        <p:nvPicPr>
          <p:cNvPr id="1437" name="Google Shape;1437;p61" descr="Checkmark"/>
          <p:cNvPicPr preferRelativeResize="0"/>
          <p:nvPr/>
        </p:nvPicPr>
        <p:blipFill rotWithShape="1">
          <a:blip r:embed="rId3">
            <a:alphaModFix/>
          </a:blip>
          <a:srcRect/>
          <a:stretch/>
        </p:blipFill>
        <p:spPr>
          <a:xfrm>
            <a:off x="7028597" y="1418797"/>
            <a:ext cx="4020404" cy="4020404"/>
          </a:xfrm>
          <a:prstGeom prst="rect">
            <a:avLst/>
          </a:prstGeom>
          <a:noFill/>
          <a:ln>
            <a:noFill/>
          </a:ln>
        </p:spPr>
      </p:pic>
      <p:sp>
        <p:nvSpPr>
          <p:cNvPr id="1438" name="Google Shape;1438;p61"/>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439" name="Google Shape;1439;p61" descr="Indian Institute of Management Indore - Wikipedia"/>
          <p:cNvPicPr preferRelativeResize="0"/>
          <p:nvPr/>
        </p:nvPicPr>
        <p:blipFill rotWithShape="1">
          <a:blip r:embed="rId4">
            <a:alphaModFix/>
          </a:blip>
          <a:srcRect/>
          <a:stretch/>
        </p:blipFill>
        <p:spPr>
          <a:xfrm>
            <a:off x="88957" y="75842"/>
            <a:ext cx="411718" cy="66391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sp>
        <p:nvSpPr>
          <p:cNvPr id="1444" name="Google Shape;1444;p62"/>
          <p:cNvSpPr txBox="1">
            <a:spLocks noGrp="1"/>
          </p:cNvSpPr>
          <p:nvPr>
            <p:ph type="title"/>
          </p:nvPr>
        </p:nvSpPr>
        <p:spPr>
          <a:xfrm>
            <a:off x="1066800" y="782128"/>
            <a:ext cx="3705225" cy="127527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chemeClr val="dk1"/>
              </a:buClr>
              <a:buSzPct val="100000"/>
              <a:buFont typeface="Arial"/>
              <a:buNone/>
            </a:pPr>
            <a:r>
              <a:rPr lang="en-IN" dirty="0"/>
              <a:t>Movies Score Prediction Modelling- Award Prestige</a:t>
            </a:r>
            <a:endParaRPr dirty="0"/>
          </a:p>
        </p:txBody>
      </p:sp>
      <p:sp>
        <p:nvSpPr>
          <p:cNvPr id="1446" name="Google Shape;1446;p62"/>
          <p:cNvSpPr txBox="1">
            <a:spLocks noGrp="1"/>
          </p:cNvSpPr>
          <p:nvPr>
            <p:ph type="body" idx="1"/>
          </p:nvPr>
        </p:nvSpPr>
        <p:spPr>
          <a:xfrm>
            <a:off x="1066800" y="2057400"/>
            <a:ext cx="3705225" cy="3657600"/>
          </a:xfrm>
          <a:prstGeom prst="rect">
            <a:avLst/>
          </a:prstGeom>
          <a:noFill/>
          <a:ln>
            <a:noFill/>
          </a:ln>
        </p:spPr>
        <p:txBody>
          <a:bodyPr spcFirstLastPara="1" wrap="square" lIns="91425" tIns="45700" rIns="91425" bIns="45700" anchor="t" anchorCtr="0">
            <a:normAutofit fontScale="92500" lnSpcReduction="10000"/>
          </a:bodyPr>
          <a:lstStyle/>
          <a:p>
            <a:pPr marL="285750" lvl="0" indent="-285750" algn="l" rtl="0">
              <a:lnSpc>
                <a:spcPct val="120000"/>
              </a:lnSpc>
              <a:spcBef>
                <a:spcPts val="0"/>
              </a:spcBef>
              <a:spcAft>
                <a:spcPts val="0"/>
              </a:spcAft>
              <a:buClr>
                <a:srgbClr val="3C4043"/>
              </a:buClr>
              <a:buSzPts val="1600"/>
              <a:buChar char="•"/>
            </a:pPr>
            <a:r>
              <a:rPr lang="en-IN" dirty="0">
                <a:solidFill>
                  <a:srgbClr val="3C4043"/>
                </a:solidFill>
              </a:rPr>
              <a:t>Objective of this sub-project was to create a model which can accurately forecast IMDB score for a movie, basis various input variables including; budget, gross, rating, weekday of release, season of release etc.</a:t>
            </a:r>
            <a:endParaRPr dirty="0"/>
          </a:p>
          <a:p>
            <a:pPr marL="285750" lvl="0" indent="-285750" algn="l" rtl="0">
              <a:lnSpc>
                <a:spcPct val="120000"/>
              </a:lnSpc>
              <a:spcBef>
                <a:spcPts val="1000"/>
              </a:spcBef>
              <a:spcAft>
                <a:spcPts val="0"/>
              </a:spcAft>
              <a:buClr>
                <a:srgbClr val="3C4043"/>
              </a:buClr>
              <a:buSzPts val="1600"/>
              <a:buChar char="•"/>
            </a:pPr>
            <a:r>
              <a:rPr lang="en-IN" i="0" dirty="0">
                <a:solidFill>
                  <a:srgbClr val="3C4043"/>
                </a:solidFill>
              </a:rPr>
              <a:t>This </a:t>
            </a:r>
            <a:r>
              <a:rPr lang="en-IN" dirty="0">
                <a:solidFill>
                  <a:srgbClr val="3C4043"/>
                </a:solidFill>
              </a:rPr>
              <a:t>forecasting will help production house to define content strategy, drive audience engagement, right size resource allocation and mitigate their risk thus maximize revenue generation.</a:t>
            </a:r>
            <a:endParaRPr dirty="0"/>
          </a:p>
        </p:txBody>
      </p:sp>
      <p:pic>
        <p:nvPicPr>
          <p:cNvPr id="2" name="Google Shape;1447;p62"/>
          <p:cNvPicPr preferRelativeResize="0">
            <a:picLocks noGrp="1"/>
          </p:cNvPicPr>
          <p:nvPr>
            <p:ph type="pic" idx="2"/>
          </p:nvPr>
        </p:nvPicPr>
        <p:blipFill rotWithShape="1">
          <a:blip r:embed="rId3">
            <a:alphaModFix/>
          </a:blip>
          <a:srcRect l="-138" r="-173"/>
          <a:stretch/>
        </p:blipFill>
        <p:spPr>
          <a:xfrm>
            <a:off x="5163473" y="1743997"/>
            <a:ext cx="6664733" cy="337000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63"/>
          <p:cNvSpPr txBox="1">
            <a:spLocks noGrp="1"/>
          </p:cNvSpPr>
          <p:nvPr>
            <p:ph type="title"/>
          </p:nvPr>
        </p:nvSpPr>
        <p:spPr>
          <a:xfrm>
            <a:off x="510810" y="2684611"/>
            <a:ext cx="10515600" cy="132556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400"/>
              <a:buFont typeface="Arial Narrow"/>
              <a:buNone/>
            </a:pPr>
            <a:r>
              <a:rPr lang="en-IN" dirty="0"/>
              <a:t>Thank You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19"/>
          <p:cNvSpPr txBox="1">
            <a:spLocks noGrp="1"/>
          </p:cNvSpPr>
          <p:nvPr>
            <p:ph type="title"/>
          </p:nvPr>
        </p:nvSpPr>
        <p:spPr>
          <a:xfrm>
            <a:off x="1066800" y="4048691"/>
            <a:ext cx="5029200" cy="19621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Arial"/>
              <a:buNone/>
            </a:pPr>
            <a:r>
              <a:rPr lang="en-IN" sz="4400"/>
              <a:t>Business Problem and Objectives</a:t>
            </a:r>
            <a:endParaRPr/>
          </a:p>
        </p:txBody>
      </p:sp>
      <p:pic>
        <p:nvPicPr>
          <p:cNvPr id="151" name="Google Shape;151;p19" descr="Blue arrows pointing at a red button"/>
          <p:cNvPicPr preferRelativeResize="0"/>
          <p:nvPr/>
        </p:nvPicPr>
        <p:blipFill rotWithShape="1">
          <a:blip r:embed="rId3">
            <a:alphaModFix/>
          </a:blip>
          <a:srcRect t="12208" r="-3" b="6282"/>
          <a:stretch/>
        </p:blipFill>
        <p:spPr>
          <a:xfrm>
            <a:off x="-2380" y="-17766"/>
            <a:ext cx="6394567" cy="3479045"/>
          </a:xfrm>
          <a:custGeom>
            <a:avLst/>
            <a:gdLst/>
            <a:ahLst/>
            <a:cxnLst/>
            <a:rect l="l" t="t" r="r" b="b"/>
            <a:pathLst>
              <a:path w="6394567" h="3479045" extrusionOk="0">
                <a:moveTo>
                  <a:pt x="0" y="0"/>
                </a:moveTo>
                <a:lnTo>
                  <a:pt x="6394567" y="0"/>
                </a:lnTo>
                <a:lnTo>
                  <a:pt x="2477593" y="3073542"/>
                </a:lnTo>
                <a:lnTo>
                  <a:pt x="2435111" y="3105189"/>
                </a:lnTo>
                <a:cubicBezTo>
                  <a:pt x="2103481" y="3339382"/>
                  <a:pt x="1723470" y="3461518"/>
                  <a:pt x="1342352" y="3477290"/>
                </a:cubicBezTo>
                <a:cubicBezTo>
                  <a:pt x="1302651" y="3478932"/>
                  <a:pt x="1262940" y="3479421"/>
                  <a:pt x="1223270" y="3478762"/>
                </a:cubicBezTo>
                <a:cubicBezTo>
                  <a:pt x="786893" y="3471515"/>
                  <a:pt x="355525" y="3325396"/>
                  <a:pt x="277" y="3048974"/>
                </a:cubicBezTo>
                <a:lnTo>
                  <a:pt x="0" y="3048730"/>
                </a:lnTo>
                <a:close/>
              </a:path>
            </a:pathLst>
          </a:custGeom>
          <a:noFill/>
          <a:ln>
            <a:noFill/>
          </a:ln>
        </p:spPr>
      </p:pic>
      <p:sp>
        <p:nvSpPr>
          <p:cNvPr id="152" name="Google Shape;152;p19"/>
          <p:cNvSpPr txBox="1">
            <a:spLocks noGrp="1"/>
          </p:cNvSpPr>
          <p:nvPr>
            <p:ph type="body" idx="1"/>
          </p:nvPr>
        </p:nvSpPr>
        <p:spPr>
          <a:xfrm>
            <a:off x="7239000" y="1143000"/>
            <a:ext cx="3924300" cy="45720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rgbClr val="374151"/>
              </a:buClr>
              <a:buSzPts val="1665"/>
              <a:buChar char="•"/>
            </a:pPr>
            <a:r>
              <a:rPr lang="en-IN" sz="1665" i="1">
                <a:solidFill>
                  <a:srgbClr val="374151"/>
                </a:solidFill>
              </a:rPr>
              <a:t>The objective of this project is to analyse past movie trends and provide Party A, the Production House/Investor, with a comprehensive breakdown of budget recommendations for different movie genres. The goal is to optimize the allocation of resources to ensure the production of successful and profitable movies</a:t>
            </a:r>
            <a:r>
              <a:rPr lang="en-IN" sz="1665">
                <a:solidFill>
                  <a:srgbClr val="374151"/>
                </a:solidFill>
              </a:rPr>
              <a:t>. </a:t>
            </a:r>
            <a:r>
              <a:rPr lang="en-IN" sz="1665" i="1">
                <a:solidFill>
                  <a:srgbClr val="374151"/>
                </a:solidFill>
              </a:rPr>
              <a:t>Through this project we intend to provide desired data points to the production house, thus they can define their content strategy, mitigate risks and maximise revenues by optimally engaging their audience.</a:t>
            </a:r>
            <a:endParaRPr sz="1665" i="1">
              <a:solidFill>
                <a:srgbClr val="374151"/>
              </a:solidFill>
            </a:endParaRPr>
          </a:p>
          <a:p>
            <a:pPr marL="228600" lvl="0" indent="-122872" algn="l" rtl="0">
              <a:lnSpc>
                <a:spcPct val="100000"/>
              </a:lnSpc>
              <a:spcBef>
                <a:spcPts val="1000"/>
              </a:spcBef>
              <a:spcAft>
                <a:spcPts val="0"/>
              </a:spcAft>
              <a:buClr>
                <a:schemeClr val="dk1"/>
              </a:buClr>
              <a:buSzPts val="1665"/>
              <a:buNone/>
            </a:pPr>
            <a:endParaRPr sz="1665"/>
          </a:p>
        </p:txBody>
      </p:sp>
      <p:pic>
        <p:nvPicPr>
          <p:cNvPr id="153" name="Google Shape;153;p19" descr="Indian Institute of Management Indore - Wikipedia"/>
          <p:cNvPicPr preferRelativeResize="0"/>
          <p:nvPr/>
        </p:nvPicPr>
        <p:blipFill rotWithShape="1">
          <a:blip r:embed="rId4">
            <a:alphaModFix/>
          </a:blip>
          <a:srcRect/>
          <a:stretch/>
        </p:blipFill>
        <p:spPr>
          <a:xfrm>
            <a:off x="88957" y="75842"/>
            <a:ext cx="411718" cy="663913"/>
          </a:xfrm>
          <a:prstGeom prst="rect">
            <a:avLst/>
          </a:prstGeom>
          <a:noFill/>
          <a:ln>
            <a:noFill/>
          </a:ln>
        </p:spPr>
      </p:pic>
      <p:sp>
        <p:nvSpPr>
          <p:cNvPr id="154" name="Google Shape;154;p19"/>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55" name="Google Shape;155;p19" descr="Logo&#10;&#10;Description automatically generated with medium confidence"/>
          <p:cNvPicPr preferRelativeResize="0"/>
          <p:nvPr/>
        </p:nvPicPr>
        <p:blipFill rotWithShape="1">
          <a:blip r:embed="rId5">
            <a:alphaModFix/>
          </a:blip>
          <a:srcRect/>
          <a:stretch/>
        </p:blipFill>
        <p:spPr>
          <a:xfrm>
            <a:off x="10689835" y="6353816"/>
            <a:ext cx="1057729" cy="50418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6"/>
        <p:cNvGrpSpPr/>
        <p:nvPr/>
      </p:nvGrpSpPr>
      <p:grpSpPr>
        <a:xfrm>
          <a:off x="0" y="0"/>
          <a:ext cx="0" cy="0"/>
          <a:chOff x="0" y="0"/>
          <a:chExt cx="0" cy="0"/>
        </a:xfrm>
      </p:grpSpPr>
      <p:sp>
        <p:nvSpPr>
          <p:cNvPr id="1457" name="Google Shape;1457;p6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8" name="Google Shape;1458;p64"/>
          <p:cNvSpPr txBox="1">
            <a:spLocks noGrp="1"/>
          </p:cNvSpPr>
          <p:nvPr>
            <p:ph type="title"/>
          </p:nvPr>
        </p:nvSpPr>
        <p:spPr>
          <a:xfrm>
            <a:off x="3459637" y="1132368"/>
            <a:ext cx="7703700" cy="12573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800"/>
              <a:buFont typeface="Arial"/>
              <a:buNone/>
            </a:pPr>
            <a:r>
              <a:rPr lang="en-IN" sz="4800"/>
              <a:t>Appendix</a:t>
            </a:r>
            <a:endParaRPr/>
          </a:p>
        </p:txBody>
      </p:sp>
      <p:sp>
        <p:nvSpPr>
          <p:cNvPr id="1459" name="Google Shape;1459;p64"/>
          <p:cNvSpPr/>
          <p:nvPr/>
        </p:nvSpPr>
        <p:spPr>
          <a:xfrm rot="10800000">
            <a:off x="0" y="0"/>
            <a:ext cx="2923855" cy="1479128"/>
          </a:xfrm>
          <a:custGeom>
            <a:avLst/>
            <a:gdLst/>
            <a:ahLst/>
            <a:cxnLst/>
            <a:rect l="l" t="t" r="r" b="b"/>
            <a:pathLst>
              <a:path w="2923855" h="1479128" extrusionOk="0">
                <a:moveTo>
                  <a:pt x="2923855" y="1479128"/>
                </a:moveTo>
                <a:lnTo>
                  <a:pt x="0" y="1479128"/>
                </a:lnTo>
                <a:lnTo>
                  <a:pt x="1368245" y="405504"/>
                </a:lnTo>
                <a:lnTo>
                  <a:pt x="1410727" y="373857"/>
                </a:lnTo>
                <a:cubicBezTo>
                  <a:pt x="1742357" y="139664"/>
                  <a:pt x="2122368" y="17528"/>
                  <a:pt x="2503486" y="1756"/>
                </a:cubicBezTo>
                <a:cubicBezTo>
                  <a:pt x="2543187" y="114"/>
                  <a:pt x="2582898" y="-375"/>
                  <a:pt x="2622568" y="284"/>
                </a:cubicBezTo>
                <a:cubicBezTo>
                  <a:pt x="2677115" y="1190"/>
                  <a:pt x="2731584" y="4266"/>
                  <a:pt x="2785835" y="9494"/>
                </a:cubicBezTo>
                <a:lnTo>
                  <a:pt x="2923855" y="28352"/>
                </a:lnTo>
                <a:close/>
              </a:path>
            </a:pathLst>
          </a:custGeom>
          <a:gradFill>
            <a:gsLst>
              <a:gs pos="0">
                <a:schemeClr val="lt2"/>
              </a:gs>
              <a:gs pos="33000">
                <a:schemeClr val="lt2"/>
              </a:gs>
              <a:gs pos="100000">
                <a:srgbClr val="D693DB"/>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60" name="Google Shape;1460;p64"/>
          <p:cNvSpPr/>
          <p:nvPr/>
        </p:nvSpPr>
        <p:spPr>
          <a:xfrm>
            <a:off x="6284115" y="3378954"/>
            <a:ext cx="5907885" cy="3479046"/>
          </a:xfrm>
          <a:custGeom>
            <a:avLst/>
            <a:gdLst/>
            <a:ahLst/>
            <a:cxnLst/>
            <a:rect l="l" t="t" r="r" b="b"/>
            <a:pathLst>
              <a:path w="5907885" h="3479046" extrusionOk="0">
                <a:moveTo>
                  <a:pt x="5171297" y="284"/>
                </a:moveTo>
                <a:cubicBezTo>
                  <a:pt x="5389485" y="3908"/>
                  <a:pt x="5606422" y="42249"/>
                  <a:pt x="5813217" y="114238"/>
                </a:cubicBezTo>
                <a:lnTo>
                  <a:pt x="5907885" y="151524"/>
                </a:lnTo>
                <a:lnTo>
                  <a:pt x="5907885" y="3479046"/>
                </a:lnTo>
                <a:lnTo>
                  <a:pt x="0" y="3479046"/>
                </a:lnTo>
                <a:lnTo>
                  <a:pt x="3916974" y="405504"/>
                </a:lnTo>
                <a:lnTo>
                  <a:pt x="3959456" y="373857"/>
                </a:lnTo>
                <a:cubicBezTo>
                  <a:pt x="4291086" y="139664"/>
                  <a:pt x="4671097" y="17528"/>
                  <a:pt x="5052215" y="1756"/>
                </a:cubicBezTo>
                <a:cubicBezTo>
                  <a:pt x="5091916" y="114"/>
                  <a:pt x="5131627" y="-375"/>
                  <a:pt x="5171297" y="284"/>
                </a:cubicBezTo>
                <a:close/>
              </a:path>
            </a:pathLst>
          </a:custGeom>
          <a:gradFill>
            <a:gsLst>
              <a:gs pos="0">
                <a:schemeClr val="lt2"/>
              </a:gs>
              <a:gs pos="23000">
                <a:schemeClr val="lt2"/>
              </a:gs>
              <a:gs pos="100000">
                <a:srgbClr val="D693DB"/>
              </a:gs>
            </a:gsLst>
            <a:lin ang="480012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461" name="Google Shape;1461;p64" descr="Indian Institute of Management Indore - Wikipedia"/>
          <p:cNvPicPr preferRelativeResize="0"/>
          <p:nvPr/>
        </p:nvPicPr>
        <p:blipFill rotWithShape="1">
          <a:blip r:embed="rId3">
            <a:alphaModFix/>
          </a:blip>
          <a:srcRect/>
          <a:stretch/>
        </p:blipFill>
        <p:spPr>
          <a:xfrm>
            <a:off x="88957" y="75842"/>
            <a:ext cx="411717" cy="663913"/>
          </a:xfrm>
          <a:prstGeom prst="rect">
            <a:avLst/>
          </a:prstGeom>
          <a:noFill/>
          <a:ln>
            <a:noFill/>
          </a:ln>
        </p:spPr>
      </p:pic>
      <p:sp>
        <p:nvSpPr>
          <p:cNvPr id="1462" name="Google Shape;1462;p64"/>
          <p:cNvSpPr txBox="1"/>
          <p:nvPr/>
        </p:nvSpPr>
        <p:spPr>
          <a:xfrm>
            <a:off x="376730" y="6405832"/>
            <a:ext cx="28638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463" name="Google Shape;1463;p64"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p65"/>
          <p:cNvSpPr txBox="1">
            <a:spLocks noGrp="1"/>
          </p:cNvSpPr>
          <p:nvPr>
            <p:ph type="title"/>
          </p:nvPr>
        </p:nvSpPr>
        <p:spPr>
          <a:xfrm>
            <a:off x="4559113" y="-95299"/>
            <a:ext cx="7703663" cy="12573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800"/>
              <a:buFont typeface="Arial"/>
              <a:buNone/>
            </a:pPr>
            <a:r>
              <a:rPr lang="en-IN" sz="4800"/>
              <a:t>Appendix</a:t>
            </a:r>
            <a:endParaRPr/>
          </a:p>
        </p:txBody>
      </p:sp>
      <p:pic>
        <p:nvPicPr>
          <p:cNvPr id="1469" name="Google Shape;1469;p65" descr="Indian Institute of Management Indore - Wikipedia"/>
          <p:cNvPicPr preferRelativeResize="0"/>
          <p:nvPr/>
        </p:nvPicPr>
        <p:blipFill rotWithShape="1">
          <a:blip r:embed="rId3">
            <a:alphaModFix/>
          </a:blip>
          <a:srcRect/>
          <a:stretch/>
        </p:blipFill>
        <p:spPr>
          <a:xfrm>
            <a:off x="88957" y="75842"/>
            <a:ext cx="411718" cy="663913"/>
          </a:xfrm>
          <a:prstGeom prst="rect">
            <a:avLst/>
          </a:prstGeom>
          <a:noFill/>
          <a:ln>
            <a:noFill/>
          </a:ln>
        </p:spPr>
      </p:pic>
      <p:sp>
        <p:nvSpPr>
          <p:cNvPr id="1470" name="Google Shape;1470;p65"/>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471" name="Google Shape;1471;p65"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
        <p:nvSpPr>
          <p:cNvPr id="1472" name="Google Shape;1472;p65"/>
          <p:cNvSpPr txBox="1">
            <a:spLocks noGrp="1"/>
          </p:cNvSpPr>
          <p:nvPr>
            <p:ph type="body" idx="1"/>
          </p:nvPr>
        </p:nvSpPr>
        <p:spPr>
          <a:xfrm>
            <a:off x="609225" y="837956"/>
            <a:ext cx="11523508" cy="5515860"/>
          </a:xfrm>
          <a:prstGeom prst="rect">
            <a:avLst/>
          </a:prstGeom>
          <a:noFill/>
          <a:ln>
            <a:noFill/>
          </a:ln>
        </p:spPr>
        <p:txBody>
          <a:bodyPr spcFirstLastPara="1" wrap="square" lIns="91425" tIns="45700" rIns="91425" bIns="45700" anchor="t" anchorCtr="0">
            <a:normAutofit lnSpcReduction="10000"/>
          </a:bodyPr>
          <a:lstStyle/>
          <a:p>
            <a:pPr marL="0" lvl="0" indent="0">
              <a:lnSpc>
                <a:spcPct val="110000"/>
              </a:lnSpc>
              <a:spcBef>
                <a:spcPts val="0"/>
              </a:spcBef>
              <a:buSzPct val="100000"/>
              <a:buNone/>
            </a:pPr>
            <a:r>
              <a:rPr lang="en-IN" sz="1400" b="1" dirty="0"/>
              <a:t>Steps for Analysis in Python:</a:t>
            </a:r>
            <a:endParaRPr sz="1400" b="1" dirty="0"/>
          </a:p>
          <a:p>
            <a:pPr marL="342900" lvl="0" indent="-342900" algn="l" rtl="0">
              <a:lnSpc>
                <a:spcPct val="120000"/>
              </a:lnSpc>
              <a:spcBef>
                <a:spcPts val="1000"/>
              </a:spcBef>
              <a:spcAft>
                <a:spcPts val="0"/>
              </a:spcAft>
              <a:buClr>
                <a:schemeClr val="dk1"/>
              </a:buClr>
              <a:buSzPts val="1400"/>
              <a:buAutoNum type="alphaLcParenR"/>
            </a:pPr>
            <a:r>
              <a:rPr lang="en-IN" sz="1400" dirty="0"/>
              <a:t>Importing all relevant libraries.</a:t>
            </a:r>
            <a:endParaRPr dirty="0"/>
          </a:p>
          <a:p>
            <a:pPr marL="342900" lvl="0" indent="-342900" algn="l" rtl="0">
              <a:lnSpc>
                <a:spcPct val="120000"/>
              </a:lnSpc>
              <a:spcBef>
                <a:spcPts val="1000"/>
              </a:spcBef>
              <a:spcAft>
                <a:spcPts val="0"/>
              </a:spcAft>
              <a:buClr>
                <a:schemeClr val="dk1"/>
              </a:buClr>
              <a:buSzPts val="1400"/>
              <a:buAutoNum type="alphaLcParenR"/>
            </a:pPr>
            <a:r>
              <a:rPr lang="en-IN" sz="1400" dirty="0"/>
              <a:t>Loading data in </a:t>
            </a:r>
            <a:r>
              <a:rPr lang="en-IN" sz="1400" dirty="0" err="1"/>
              <a:t>Jupyter</a:t>
            </a:r>
            <a:r>
              <a:rPr lang="en-IN" sz="1400" dirty="0"/>
              <a:t> Console (movies_small.csv), Called it “</a:t>
            </a:r>
            <a:r>
              <a:rPr lang="en-IN" sz="1400" b="1" dirty="0"/>
              <a:t>dataset”</a:t>
            </a:r>
            <a:endParaRPr dirty="0"/>
          </a:p>
          <a:p>
            <a:pPr marL="342900" lvl="0" indent="-342900" algn="l" rtl="0">
              <a:lnSpc>
                <a:spcPct val="120000"/>
              </a:lnSpc>
              <a:spcBef>
                <a:spcPts val="1000"/>
              </a:spcBef>
              <a:spcAft>
                <a:spcPts val="0"/>
              </a:spcAft>
              <a:buClr>
                <a:schemeClr val="dk1"/>
              </a:buClr>
              <a:buSzPts val="1400"/>
              <a:buAutoNum type="alphaLcParenR"/>
            </a:pPr>
            <a:r>
              <a:rPr lang="en-IN" sz="1400" dirty="0"/>
              <a:t>Removing all countries and keeping on movies from USA. Finally dropping “country” column, as it is irrelevant now.</a:t>
            </a:r>
            <a:endParaRPr dirty="0"/>
          </a:p>
          <a:p>
            <a:pPr marL="342900" lvl="0" indent="-342900" algn="l" rtl="0">
              <a:lnSpc>
                <a:spcPct val="120000"/>
              </a:lnSpc>
              <a:spcBef>
                <a:spcPts val="1000"/>
              </a:spcBef>
              <a:spcAft>
                <a:spcPts val="0"/>
              </a:spcAft>
              <a:buClr>
                <a:schemeClr val="dk1"/>
              </a:buClr>
              <a:buSzPts val="1400"/>
              <a:buAutoNum type="alphaLcParenR"/>
            </a:pPr>
            <a:r>
              <a:rPr lang="en-IN" sz="1400" dirty="0"/>
              <a:t>Deriving “</a:t>
            </a:r>
            <a:r>
              <a:rPr lang="en-IN" sz="1400" dirty="0" err="1"/>
              <a:t>released_country</a:t>
            </a:r>
            <a:r>
              <a:rPr lang="en-IN" sz="1400" dirty="0"/>
              <a:t>”, “</a:t>
            </a:r>
            <a:r>
              <a:rPr lang="en-IN" sz="1400" dirty="0" err="1"/>
              <a:t>release_date</a:t>
            </a:r>
            <a:r>
              <a:rPr lang="en-IN" sz="1400" dirty="0"/>
              <a:t>”, “</a:t>
            </a:r>
            <a:r>
              <a:rPr lang="en-IN" sz="1400" dirty="0" err="1"/>
              <a:t>released_day_of_week</a:t>
            </a:r>
            <a:r>
              <a:rPr lang="en-IN" sz="1400" dirty="0"/>
              <a:t>”, “</a:t>
            </a:r>
            <a:r>
              <a:rPr lang="en-IN" sz="1400" dirty="0" err="1"/>
              <a:t>released_week_number</a:t>
            </a:r>
            <a:r>
              <a:rPr lang="en-IN" sz="1400" dirty="0"/>
              <a:t>”, “</a:t>
            </a:r>
            <a:r>
              <a:rPr lang="en-IN" sz="1400" dirty="0" err="1"/>
              <a:t>released_month</a:t>
            </a:r>
            <a:r>
              <a:rPr lang="en-IN" sz="1400" dirty="0"/>
              <a:t>” &amp; “</a:t>
            </a:r>
            <a:r>
              <a:rPr lang="en-IN" sz="1400" dirty="0" err="1"/>
              <a:t>released_year</a:t>
            </a:r>
            <a:r>
              <a:rPr lang="en-IN" sz="1400" dirty="0"/>
              <a:t>” from “released” column. Finally deleting “released” column.</a:t>
            </a:r>
            <a:endParaRPr dirty="0"/>
          </a:p>
          <a:p>
            <a:pPr marL="342900" lvl="0" indent="-342900" algn="l" rtl="0">
              <a:lnSpc>
                <a:spcPct val="120000"/>
              </a:lnSpc>
              <a:spcBef>
                <a:spcPts val="1000"/>
              </a:spcBef>
              <a:spcAft>
                <a:spcPts val="0"/>
              </a:spcAft>
              <a:buClr>
                <a:schemeClr val="dk1"/>
              </a:buClr>
              <a:buSzPts val="1400"/>
              <a:buAutoNum type="alphaLcParenR"/>
            </a:pPr>
            <a:r>
              <a:rPr lang="en-IN" sz="1400" dirty="0"/>
              <a:t>Identifying “season” when movie got released referencing “</a:t>
            </a:r>
            <a:r>
              <a:rPr lang="en-IN" sz="1400" dirty="0" err="1"/>
              <a:t>released_month</a:t>
            </a:r>
            <a:r>
              <a:rPr lang="en-IN" sz="1400" dirty="0"/>
              <a:t>”.</a:t>
            </a:r>
            <a:endParaRPr dirty="0"/>
          </a:p>
          <a:p>
            <a:pPr marL="342900" lvl="0" indent="-342900" algn="l" rtl="0">
              <a:lnSpc>
                <a:spcPct val="120000"/>
              </a:lnSpc>
              <a:spcBef>
                <a:spcPts val="1000"/>
              </a:spcBef>
              <a:spcAft>
                <a:spcPts val="0"/>
              </a:spcAft>
              <a:buClr>
                <a:schemeClr val="dk1"/>
              </a:buClr>
              <a:buSzPts val="1400"/>
              <a:buAutoNum type="alphaLcParenR"/>
            </a:pPr>
            <a:r>
              <a:rPr lang="en-IN" sz="1400" dirty="0"/>
              <a:t>Understanding missing values%, unique values and datatype for each column.</a:t>
            </a:r>
            <a:endParaRPr dirty="0"/>
          </a:p>
          <a:p>
            <a:pPr marL="342900" lvl="0" indent="-342900" algn="l" rtl="0">
              <a:lnSpc>
                <a:spcPct val="120000"/>
              </a:lnSpc>
              <a:spcBef>
                <a:spcPts val="1000"/>
              </a:spcBef>
              <a:spcAft>
                <a:spcPts val="0"/>
              </a:spcAft>
              <a:buClr>
                <a:schemeClr val="dk1"/>
              </a:buClr>
              <a:buSzPts val="1400"/>
              <a:buAutoNum type="alphaLcParenR"/>
            </a:pPr>
            <a:r>
              <a:rPr lang="en-IN" sz="1400" dirty="0"/>
              <a:t>Updating &amp; homogenizing the “rating” column. (TV-PG': 'PG’, 'TV-MA': 'NC-17’, 'Not Rated': 'Unrated’. Removed movies with </a:t>
            </a:r>
            <a:r>
              <a:rPr lang="en-IN" sz="1400" i="1" dirty="0">
                <a:solidFill>
                  <a:srgbClr val="FF0000"/>
                </a:solidFill>
              </a:rPr>
              <a:t>Approved </a:t>
            </a:r>
            <a:r>
              <a:rPr lang="en-IN" sz="1400" dirty="0"/>
              <a:t>“rating”, as there was only one movie.</a:t>
            </a:r>
            <a:endParaRPr dirty="0"/>
          </a:p>
          <a:p>
            <a:pPr marL="342900" lvl="0" indent="-342900" algn="l" rtl="0">
              <a:lnSpc>
                <a:spcPct val="120000"/>
              </a:lnSpc>
              <a:spcBef>
                <a:spcPts val="1000"/>
              </a:spcBef>
              <a:spcAft>
                <a:spcPts val="0"/>
              </a:spcAft>
              <a:buClr>
                <a:schemeClr val="dk1"/>
              </a:buClr>
              <a:buSzPts val="1400"/>
              <a:buAutoNum type="alphaLcParenR"/>
            </a:pPr>
            <a:r>
              <a:rPr lang="en-IN" sz="1400" dirty="0"/>
              <a:t>Deleted rows where genre was </a:t>
            </a:r>
            <a:r>
              <a:rPr lang="en-IN" sz="1400" i="1" dirty="0">
                <a:solidFill>
                  <a:srgbClr val="FF0000"/>
                </a:solidFill>
              </a:rPr>
              <a:t>Sports &amp; Western, </a:t>
            </a:r>
            <a:r>
              <a:rPr lang="en-IN" sz="1400" dirty="0"/>
              <a:t>as there was only one movie.</a:t>
            </a:r>
            <a:endParaRPr dirty="0"/>
          </a:p>
          <a:p>
            <a:pPr marL="342900" lvl="0" indent="-342900" algn="l" rtl="0">
              <a:lnSpc>
                <a:spcPct val="120000"/>
              </a:lnSpc>
              <a:spcBef>
                <a:spcPts val="1000"/>
              </a:spcBef>
              <a:spcAft>
                <a:spcPts val="0"/>
              </a:spcAft>
              <a:buClr>
                <a:schemeClr val="dk1"/>
              </a:buClr>
              <a:buSzPts val="1400"/>
              <a:buAutoNum type="alphaLcParenR"/>
            </a:pPr>
            <a:r>
              <a:rPr lang="en-IN" sz="1400" dirty="0"/>
              <a:t>Dropped data rows where “rating”, “score”, “votes”, “runtime” and “company” was </a:t>
            </a:r>
            <a:r>
              <a:rPr lang="en-IN" sz="1400" dirty="0" err="1"/>
              <a:t>NaN</a:t>
            </a:r>
            <a:r>
              <a:rPr lang="en-IN" sz="1400" dirty="0"/>
              <a:t>.</a:t>
            </a:r>
            <a:endParaRPr dirty="0"/>
          </a:p>
          <a:p>
            <a:pPr marL="342900" lvl="0" indent="-342900" algn="l" rtl="0">
              <a:lnSpc>
                <a:spcPct val="120000"/>
              </a:lnSpc>
              <a:spcBef>
                <a:spcPts val="1000"/>
              </a:spcBef>
              <a:spcAft>
                <a:spcPts val="0"/>
              </a:spcAft>
              <a:buClr>
                <a:schemeClr val="dk1"/>
              </a:buClr>
              <a:buSzPts val="1400"/>
              <a:buAutoNum type="alphaLcParenR"/>
            </a:pPr>
            <a:r>
              <a:rPr lang="en-IN" sz="1400" dirty="0"/>
              <a:t>Imputed missing values in “budget” and “gross” by median value of “budget” or “gross” for movies within same genre and same year. Removed all rows where “gross” or “budget” were still zero.</a:t>
            </a:r>
            <a:endParaRPr dirty="0"/>
          </a:p>
          <a:p>
            <a:pPr marL="342900" lvl="0" indent="-342900" algn="l" rtl="0">
              <a:lnSpc>
                <a:spcPct val="120000"/>
              </a:lnSpc>
              <a:spcBef>
                <a:spcPts val="1000"/>
              </a:spcBef>
              <a:spcAft>
                <a:spcPts val="0"/>
              </a:spcAft>
              <a:buClr>
                <a:schemeClr val="dk1"/>
              </a:buClr>
              <a:buSzPts val="1400"/>
              <a:buAutoNum type="alphaLcParenR"/>
            </a:pPr>
            <a:r>
              <a:rPr lang="en-IN" sz="1400" dirty="0"/>
              <a:t>Calculated inflation “adjusted gross” and “adjusted budget” using Population Ratio and CPI Index. These were the columns which were used subsequently for all analysis. Removed original “budget” and “gross” columns from the main data. Called in </a:t>
            </a:r>
            <a:r>
              <a:rPr lang="en-IN" sz="1400" b="1" dirty="0"/>
              <a:t>“</a:t>
            </a:r>
            <a:r>
              <a:rPr lang="en-IN" sz="1400" b="1" dirty="0" err="1"/>
              <a:t>merged_df</a:t>
            </a:r>
            <a:r>
              <a:rPr lang="en-IN" sz="1400" b="1" dirty="0"/>
              <a:t>”</a:t>
            </a:r>
            <a:endParaRPr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28600" algn="l" rtl="0">
              <a:lnSpc>
                <a:spcPct val="120000"/>
              </a:lnSpc>
              <a:spcBef>
                <a:spcPts val="1000"/>
              </a:spcBef>
              <a:spcAft>
                <a:spcPts val="0"/>
              </a:spcAft>
              <a:buClr>
                <a:schemeClr val="dk1"/>
              </a:buClr>
              <a:buSzPts val="1800"/>
              <a:buNone/>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66"/>
          <p:cNvSpPr txBox="1">
            <a:spLocks noGrp="1"/>
          </p:cNvSpPr>
          <p:nvPr>
            <p:ph type="title"/>
          </p:nvPr>
        </p:nvSpPr>
        <p:spPr>
          <a:xfrm>
            <a:off x="4559113" y="-95299"/>
            <a:ext cx="7703663" cy="12573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800"/>
              <a:buFont typeface="Arial"/>
              <a:buNone/>
            </a:pPr>
            <a:r>
              <a:rPr lang="en-IN" sz="4800"/>
              <a:t>Appendix</a:t>
            </a:r>
            <a:endParaRPr/>
          </a:p>
        </p:txBody>
      </p:sp>
      <p:pic>
        <p:nvPicPr>
          <p:cNvPr id="1478" name="Google Shape;1478;p66" descr="Indian Institute of Management Indore - Wikipedia"/>
          <p:cNvPicPr preferRelativeResize="0"/>
          <p:nvPr/>
        </p:nvPicPr>
        <p:blipFill rotWithShape="1">
          <a:blip r:embed="rId3">
            <a:alphaModFix/>
          </a:blip>
          <a:srcRect/>
          <a:stretch/>
        </p:blipFill>
        <p:spPr>
          <a:xfrm>
            <a:off x="88957" y="75842"/>
            <a:ext cx="411718" cy="663913"/>
          </a:xfrm>
          <a:prstGeom prst="rect">
            <a:avLst/>
          </a:prstGeom>
          <a:noFill/>
          <a:ln>
            <a:noFill/>
          </a:ln>
        </p:spPr>
      </p:pic>
      <p:sp>
        <p:nvSpPr>
          <p:cNvPr id="1479" name="Google Shape;1479;p66"/>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480" name="Google Shape;1480;p66"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
        <p:nvSpPr>
          <p:cNvPr id="1481" name="Google Shape;1481;p66"/>
          <p:cNvSpPr txBox="1">
            <a:spLocks noGrp="1"/>
          </p:cNvSpPr>
          <p:nvPr>
            <p:ph type="body" idx="1"/>
          </p:nvPr>
        </p:nvSpPr>
        <p:spPr>
          <a:xfrm>
            <a:off x="609225" y="837956"/>
            <a:ext cx="11523508" cy="5515860"/>
          </a:xfrm>
          <a:prstGeom prst="rect">
            <a:avLst/>
          </a:prstGeom>
          <a:noFill/>
          <a:ln>
            <a:noFill/>
          </a:ln>
        </p:spPr>
        <p:txBody>
          <a:bodyPr spcFirstLastPara="1" wrap="square" lIns="91425" tIns="45700" rIns="91425" bIns="45700" anchor="t" anchorCtr="0">
            <a:normAutofit/>
          </a:bodyPr>
          <a:lstStyle/>
          <a:p>
            <a:pPr marL="0" indent="0">
              <a:lnSpc>
                <a:spcPct val="100000"/>
              </a:lnSpc>
              <a:spcBef>
                <a:spcPts val="0"/>
              </a:spcBef>
              <a:buSzPct val="100000"/>
              <a:buNone/>
            </a:pPr>
            <a:r>
              <a:rPr lang="en-IN" sz="1400" b="1" dirty="0"/>
              <a:t>STEPS FOR ANALYSIS IN PYTHON:</a:t>
            </a:r>
          </a:p>
          <a:p>
            <a:pPr marL="0" lvl="0" indent="0" algn="l" rtl="0">
              <a:lnSpc>
                <a:spcPct val="120000"/>
              </a:lnSpc>
              <a:spcBef>
                <a:spcPts val="1000"/>
              </a:spcBef>
              <a:spcAft>
                <a:spcPts val="0"/>
              </a:spcAft>
              <a:buClr>
                <a:schemeClr val="dk1"/>
              </a:buClr>
              <a:buSzPts val="1400"/>
              <a:buNone/>
            </a:pPr>
            <a:r>
              <a:rPr lang="en-IN" sz="1400" dirty="0"/>
              <a:t>l) Calculated net profit and ROI as:</a:t>
            </a:r>
            <a:endParaRPr dirty="0"/>
          </a:p>
          <a:p>
            <a:pPr marL="228600" lvl="0" indent="-228600" algn="l" rtl="0">
              <a:lnSpc>
                <a:spcPct val="100000"/>
              </a:lnSpc>
              <a:spcBef>
                <a:spcPts val="1000"/>
              </a:spcBef>
              <a:spcAft>
                <a:spcPts val="0"/>
              </a:spcAft>
              <a:buClr>
                <a:schemeClr val="dk1"/>
              </a:buClr>
              <a:buSzPts val="1100"/>
              <a:buChar char="•"/>
            </a:pPr>
            <a:r>
              <a:rPr lang="en-IN" sz="1100" dirty="0"/>
              <a:t>Net profit= adjusted gross- adjusted budget</a:t>
            </a:r>
            <a:endParaRPr dirty="0"/>
          </a:p>
          <a:p>
            <a:pPr marL="228600" lvl="0" indent="-228600" algn="l" rtl="0">
              <a:lnSpc>
                <a:spcPct val="100000"/>
              </a:lnSpc>
              <a:spcBef>
                <a:spcPts val="1000"/>
              </a:spcBef>
              <a:spcAft>
                <a:spcPts val="0"/>
              </a:spcAft>
              <a:buClr>
                <a:schemeClr val="dk1"/>
              </a:buClr>
              <a:buSzPts val="1100"/>
              <a:buChar char="•"/>
            </a:pPr>
            <a:r>
              <a:rPr lang="en-IN" sz="1100" dirty="0"/>
              <a:t>ROI % = Net Profit*100/adjusted budget</a:t>
            </a:r>
            <a:endParaRPr dirty="0"/>
          </a:p>
          <a:p>
            <a:pPr marL="0" lvl="0" indent="0" algn="l" rtl="0">
              <a:lnSpc>
                <a:spcPct val="100000"/>
              </a:lnSpc>
              <a:spcBef>
                <a:spcPts val="1000"/>
              </a:spcBef>
              <a:spcAft>
                <a:spcPts val="0"/>
              </a:spcAft>
              <a:buClr>
                <a:schemeClr val="dk1"/>
              </a:buClr>
              <a:buSzPts val="1400"/>
              <a:buNone/>
            </a:pPr>
            <a:r>
              <a:rPr lang="en-IN" sz="1400" dirty="0"/>
              <a:t>m) Removed data for year “2020” as data for 2020 was skewed with only 11 datapoints.</a:t>
            </a:r>
            <a:endParaRPr dirty="0"/>
          </a:p>
          <a:p>
            <a:pPr marL="0" lvl="0" indent="0" algn="l" rtl="0">
              <a:lnSpc>
                <a:spcPct val="100000"/>
              </a:lnSpc>
              <a:spcBef>
                <a:spcPts val="1000"/>
              </a:spcBef>
              <a:spcAft>
                <a:spcPts val="0"/>
              </a:spcAft>
              <a:buClr>
                <a:schemeClr val="dk1"/>
              </a:buClr>
              <a:buSzPts val="1400"/>
              <a:buNone/>
            </a:pPr>
            <a:r>
              <a:rPr lang="en-IN" sz="1400" dirty="0"/>
              <a:t>n) Defined new column “fate”, which defined how movie performed:</a:t>
            </a:r>
            <a:endParaRPr dirty="0"/>
          </a:p>
          <a:p>
            <a:pPr marL="228600" lvl="0" indent="-228600" algn="l" rtl="0">
              <a:lnSpc>
                <a:spcPct val="100000"/>
              </a:lnSpc>
              <a:spcBef>
                <a:spcPts val="1000"/>
              </a:spcBef>
              <a:spcAft>
                <a:spcPts val="0"/>
              </a:spcAft>
              <a:buClr>
                <a:schemeClr val="dk1"/>
              </a:buClr>
              <a:buSzPts val="1100"/>
              <a:buChar char="•"/>
            </a:pPr>
            <a:r>
              <a:rPr lang="en-IN" sz="1100" dirty="0"/>
              <a:t>#Movie that earned more than 2.5x budget - is a BLOCKBUSTER.</a:t>
            </a:r>
            <a:endParaRPr dirty="0"/>
          </a:p>
          <a:p>
            <a:pPr marL="228600" lvl="0" indent="-228600" algn="l" rtl="0">
              <a:lnSpc>
                <a:spcPct val="100000"/>
              </a:lnSpc>
              <a:spcBef>
                <a:spcPts val="1000"/>
              </a:spcBef>
              <a:spcAft>
                <a:spcPts val="0"/>
              </a:spcAft>
              <a:buClr>
                <a:schemeClr val="dk1"/>
              </a:buClr>
              <a:buSzPts val="1100"/>
              <a:buChar char="•"/>
            </a:pPr>
            <a:r>
              <a:rPr lang="en-IN" sz="1100" dirty="0"/>
              <a:t>#Movie that earned more than 1.5x budget - would be a HIT.</a:t>
            </a:r>
            <a:endParaRPr dirty="0"/>
          </a:p>
          <a:p>
            <a:pPr marL="228600" lvl="0" indent="-228600" algn="l" rtl="0">
              <a:lnSpc>
                <a:spcPct val="100000"/>
              </a:lnSpc>
              <a:spcBef>
                <a:spcPts val="1000"/>
              </a:spcBef>
              <a:spcAft>
                <a:spcPts val="0"/>
              </a:spcAft>
              <a:buClr>
                <a:schemeClr val="dk1"/>
              </a:buClr>
              <a:buSzPts val="1100"/>
              <a:buChar char="•"/>
            </a:pPr>
            <a:r>
              <a:rPr lang="en-IN" sz="1100" dirty="0"/>
              <a:t>#Movie that earned as much as the budget - would be a AVERAGE.</a:t>
            </a:r>
            <a:endParaRPr dirty="0"/>
          </a:p>
          <a:p>
            <a:pPr marL="228600" lvl="0" indent="-228600" algn="l" rtl="0">
              <a:lnSpc>
                <a:spcPct val="100000"/>
              </a:lnSpc>
              <a:spcBef>
                <a:spcPts val="1000"/>
              </a:spcBef>
              <a:spcAft>
                <a:spcPts val="0"/>
              </a:spcAft>
              <a:buClr>
                <a:schemeClr val="dk1"/>
              </a:buClr>
              <a:buSzPts val="1100"/>
              <a:buChar char="•"/>
            </a:pPr>
            <a:r>
              <a:rPr lang="en-IN" sz="1100" dirty="0"/>
              <a:t>#Movie that earned less than budget - would be a FLOP.</a:t>
            </a:r>
            <a:endParaRPr dirty="0"/>
          </a:p>
          <a:p>
            <a:pPr marL="228600" lvl="0" indent="-228600" algn="l" rtl="0">
              <a:lnSpc>
                <a:spcPct val="100000"/>
              </a:lnSpc>
              <a:spcBef>
                <a:spcPts val="1000"/>
              </a:spcBef>
              <a:spcAft>
                <a:spcPts val="0"/>
              </a:spcAft>
              <a:buClr>
                <a:schemeClr val="dk1"/>
              </a:buClr>
              <a:buSzPts val="1100"/>
              <a:buChar char="•"/>
            </a:pPr>
            <a:r>
              <a:rPr lang="en-IN" sz="1100" dirty="0"/>
              <a:t>#Movie that earned less than 3/4 of budget - would be a box office BOMB.</a:t>
            </a:r>
            <a:endParaRPr dirty="0"/>
          </a:p>
          <a:p>
            <a:pPr marL="228600" lvl="0" indent="-165100" algn="l" rtl="0">
              <a:lnSpc>
                <a:spcPct val="100000"/>
              </a:lnSpc>
              <a:spcBef>
                <a:spcPts val="1000"/>
              </a:spcBef>
              <a:spcAft>
                <a:spcPts val="0"/>
              </a:spcAft>
              <a:buClr>
                <a:schemeClr val="dk1"/>
              </a:buClr>
              <a:buSzPts val="1000"/>
              <a:buNone/>
            </a:pPr>
            <a:endParaRPr sz="1000" i="1" dirty="0"/>
          </a:p>
          <a:p>
            <a:pPr marL="228600" lvl="0" indent="-165100" algn="l" rtl="0">
              <a:lnSpc>
                <a:spcPct val="100000"/>
              </a:lnSpc>
              <a:spcBef>
                <a:spcPts val="1000"/>
              </a:spcBef>
              <a:spcAft>
                <a:spcPts val="0"/>
              </a:spcAft>
              <a:buClr>
                <a:schemeClr val="dk1"/>
              </a:buClr>
              <a:buSzPts val="1000"/>
              <a:buNone/>
            </a:pPr>
            <a:endParaRPr sz="1000" i="1" dirty="0"/>
          </a:p>
          <a:p>
            <a:pPr marL="228600" lvl="0" indent="-165100" algn="l" rtl="0">
              <a:lnSpc>
                <a:spcPct val="100000"/>
              </a:lnSpc>
              <a:spcBef>
                <a:spcPts val="1000"/>
              </a:spcBef>
              <a:spcAft>
                <a:spcPts val="0"/>
              </a:spcAft>
              <a:buClr>
                <a:schemeClr val="dk1"/>
              </a:buClr>
              <a:buSzPts val="1000"/>
              <a:buNone/>
            </a:pPr>
            <a:endParaRPr sz="1000" i="1" dirty="0"/>
          </a:p>
          <a:p>
            <a:pPr marL="228600" lvl="0" indent="-165100" algn="l" rtl="0">
              <a:lnSpc>
                <a:spcPct val="100000"/>
              </a:lnSpc>
              <a:spcBef>
                <a:spcPts val="1000"/>
              </a:spcBef>
              <a:spcAft>
                <a:spcPts val="0"/>
              </a:spcAft>
              <a:buClr>
                <a:schemeClr val="dk1"/>
              </a:buClr>
              <a:buSzPts val="1000"/>
              <a:buNone/>
            </a:pPr>
            <a:endParaRPr sz="1000" i="1" dirty="0"/>
          </a:p>
          <a:p>
            <a:pPr marL="228600" lvl="0" indent="-165100" algn="l" rtl="0">
              <a:lnSpc>
                <a:spcPct val="100000"/>
              </a:lnSpc>
              <a:spcBef>
                <a:spcPts val="1000"/>
              </a:spcBef>
              <a:spcAft>
                <a:spcPts val="0"/>
              </a:spcAft>
              <a:buClr>
                <a:schemeClr val="dk1"/>
              </a:buClr>
              <a:buSzPts val="1000"/>
              <a:buFont typeface="Arial"/>
              <a:buNone/>
            </a:pPr>
            <a:endParaRPr sz="1000" i="1" dirty="0"/>
          </a:p>
          <a:p>
            <a:pPr marL="0" lvl="0" indent="0" algn="l" rtl="0">
              <a:lnSpc>
                <a:spcPct val="100000"/>
              </a:lnSpc>
              <a:spcBef>
                <a:spcPts val="1000"/>
              </a:spcBef>
              <a:spcAft>
                <a:spcPts val="0"/>
              </a:spcAft>
              <a:buClr>
                <a:schemeClr val="dk1"/>
              </a:buClr>
              <a:buSzPts val="1400"/>
              <a:buNone/>
            </a:pPr>
            <a:endParaRPr sz="1400" dirty="0"/>
          </a:p>
          <a:p>
            <a:pPr marL="228600" lvl="0" indent="-1397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28600" algn="l" rtl="0">
              <a:lnSpc>
                <a:spcPct val="120000"/>
              </a:lnSpc>
              <a:spcBef>
                <a:spcPts val="1000"/>
              </a:spcBef>
              <a:spcAft>
                <a:spcPts val="0"/>
              </a:spcAft>
              <a:buClr>
                <a:schemeClr val="dk1"/>
              </a:buClr>
              <a:buSzPts val="1800"/>
              <a:buNone/>
            </a:pPr>
            <a:endParaRPr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67"/>
          <p:cNvSpPr txBox="1">
            <a:spLocks noGrp="1"/>
          </p:cNvSpPr>
          <p:nvPr>
            <p:ph type="title"/>
          </p:nvPr>
        </p:nvSpPr>
        <p:spPr>
          <a:xfrm>
            <a:off x="4559113" y="-95299"/>
            <a:ext cx="7703663" cy="12573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800"/>
              <a:buFont typeface="Arial"/>
              <a:buNone/>
            </a:pPr>
            <a:r>
              <a:rPr lang="en-IN" sz="4800"/>
              <a:t>Appendix</a:t>
            </a:r>
            <a:endParaRPr/>
          </a:p>
        </p:txBody>
      </p:sp>
      <p:pic>
        <p:nvPicPr>
          <p:cNvPr id="1487" name="Google Shape;1487;p67" descr="Indian Institute of Management Indore - Wikipedia"/>
          <p:cNvPicPr preferRelativeResize="0"/>
          <p:nvPr/>
        </p:nvPicPr>
        <p:blipFill rotWithShape="1">
          <a:blip r:embed="rId3">
            <a:alphaModFix/>
          </a:blip>
          <a:srcRect/>
          <a:stretch/>
        </p:blipFill>
        <p:spPr>
          <a:xfrm>
            <a:off x="88957" y="75842"/>
            <a:ext cx="411718" cy="663913"/>
          </a:xfrm>
          <a:prstGeom prst="rect">
            <a:avLst/>
          </a:prstGeom>
          <a:noFill/>
          <a:ln>
            <a:noFill/>
          </a:ln>
        </p:spPr>
      </p:pic>
      <p:sp>
        <p:nvSpPr>
          <p:cNvPr id="1488" name="Google Shape;1488;p67"/>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489" name="Google Shape;1489;p67"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
        <p:nvSpPr>
          <p:cNvPr id="1490" name="Google Shape;1490;p67"/>
          <p:cNvSpPr txBox="1">
            <a:spLocks noGrp="1"/>
          </p:cNvSpPr>
          <p:nvPr>
            <p:ph type="body" idx="1"/>
          </p:nvPr>
        </p:nvSpPr>
        <p:spPr>
          <a:xfrm>
            <a:off x="609225" y="837956"/>
            <a:ext cx="11523508" cy="551586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20000"/>
              </a:lnSpc>
              <a:spcBef>
                <a:spcPts val="0"/>
              </a:spcBef>
              <a:spcAft>
                <a:spcPts val="0"/>
              </a:spcAft>
              <a:buClr>
                <a:schemeClr val="dk1"/>
              </a:buClr>
              <a:buSzPct val="100000"/>
              <a:buNone/>
            </a:pPr>
            <a:r>
              <a:rPr lang="en-IN" sz="1500" b="1" dirty="0"/>
              <a:t>EXPLORATORY DATA ANALYSIS</a:t>
            </a:r>
            <a:endParaRPr dirty="0"/>
          </a:p>
          <a:p>
            <a:pPr marL="228600" lvl="0" indent="-228631" algn="l" rtl="0">
              <a:lnSpc>
                <a:spcPct val="100000"/>
              </a:lnSpc>
              <a:spcBef>
                <a:spcPts val="1000"/>
              </a:spcBef>
              <a:spcAft>
                <a:spcPts val="0"/>
              </a:spcAft>
              <a:buClr>
                <a:schemeClr val="dk1"/>
              </a:buClr>
              <a:buSzPct val="100000"/>
              <a:buChar char="•"/>
            </a:pPr>
            <a:r>
              <a:rPr lang="en-IN" sz="1100" i="1" dirty="0"/>
              <a:t>Counts of movies by Year.</a:t>
            </a:r>
            <a:endParaRPr dirty="0"/>
          </a:p>
          <a:p>
            <a:pPr marL="228600" lvl="0" indent="-228631" algn="l" rtl="0">
              <a:lnSpc>
                <a:spcPct val="100000"/>
              </a:lnSpc>
              <a:spcBef>
                <a:spcPts val="1000"/>
              </a:spcBef>
              <a:spcAft>
                <a:spcPts val="0"/>
              </a:spcAft>
              <a:buClr>
                <a:schemeClr val="dk1"/>
              </a:buClr>
              <a:buSzPct val="100000"/>
              <a:buChar char="•"/>
            </a:pPr>
            <a:r>
              <a:rPr lang="en-IN" sz="1100" i="1" dirty="0"/>
              <a:t>Count of movies by genre.</a:t>
            </a:r>
            <a:endParaRPr dirty="0"/>
          </a:p>
          <a:p>
            <a:pPr marL="228600" lvl="0" indent="-228631" algn="l" rtl="0">
              <a:lnSpc>
                <a:spcPct val="100000"/>
              </a:lnSpc>
              <a:spcBef>
                <a:spcPts val="1000"/>
              </a:spcBef>
              <a:spcAft>
                <a:spcPts val="0"/>
              </a:spcAft>
              <a:buClr>
                <a:schemeClr val="dk1"/>
              </a:buClr>
              <a:buSzPct val="100000"/>
              <a:buChar char="•"/>
            </a:pPr>
            <a:r>
              <a:rPr lang="en-IN" sz="1100" i="1" dirty="0"/>
              <a:t>Total Gross and budget by genre (inflation adjusted).</a:t>
            </a:r>
            <a:endParaRPr dirty="0"/>
          </a:p>
          <a:p>
            <a:pPr marL="228600" lvl="0" indent="-228631" algn="l" rtl="0">
              <a:lnSpc>
                <a:spcPct val="100000"/>
              </a:lnSpc>
              <a:spcBef>
                <a:spcPts val="1000"/>
              </a:spcBef>
              <a:spcAft>
                <a:spcPts val="0"/>
              </a:spcAft>
              <a:buClr>
                <a:schemeClr val="dk1"/>
              </a:buClr>
              <a:buSzPct val="100000"/>
              <a:buChar char="•"/>
            </a:pPr>
            <a:r>
              <a:rPr lang="en-IN" sz="1100" i="1" dirty="0"/>
              <a:t>Top 10 movies by budget and gross.</a:t>
            </a:r>
            <a:endParaRPr dirty="0"/>
          </a:p>
          <a:p>
            <a:pPr marL="228600" lvl="0" indent="-228631" algn="l" rtl="0">
              <a:lnSpc>
                <a:spcPct val="100000"/>
              </a:lnSpc>
              <a:spcBef>
                <a:spcPts val="1000"/>
              </a:spcBef>
              <a:spcAft>
                <a:spcPts val="0"/>
              </a:spcAft>
              <a:buClr>
                <a:schemeClr val="dk1"/>
              </a:buClr>
              <a:buSzPct val="100000"/>
              <a:buChar char="•"/>
            </a:pPr>
            <a:r>
              <a:rPr lang="en-IN" sz="1100" i="1" dirty="0"/>
              <a:t>Number of movies by ratings.</a:t>
            </a:r>
            <a:endParaRPr dirty="0"/>
          </a:p>
          <a:p>
            <a:pPr marL="228600" lvl="0" indent="-228631" algn="l" rtl="0">
              <a:lnSpc>
                <a:spcPct val="100000"/>
              </a:lnSpc>
              <a:spcBef>
                <a:spcPts val="1000"/>
              </a:spcBef>
              <a:spcAft>
                <a:spcPts val="0"/>
              </a:spcAft>
              <a:buClr>
                <a:schemeClr val="dk1"/>
              </a:buClr>
              <a:buSzPct val="100000"/>
              <a:buChar char="•"/>
            </a:pPr>
            <a:r>
              <a:rPr lang="en-IN" sz="1100" i="1" dirty="0"/>
              <a:t>Number of movies released by each company.</a:t>
            </a:r>
            <a:endParaRPr dirty="0"/>
          </a:p>
          <a:p>
            <a:pPr marL="228600" lvl="0" indent="-228631" algn="l" rtl="0">
              <a:lnSpc>
                <a:spcPct val="100000"/>
              </a:lnSpc>
              <a:spcBef>
                <a:spcPts val="1000"/>
              </a:spcBef>
              <a:spcAft>
                <a:spcPts val="0"/>
              </a:spcAft>
              <a:buClr>
                <a:schemeClr val="dk1"/>
              </a:buClr>
              <a:buSzPct val="100000"/>
              <a:buChar char="•"/>
            </a:pPr>
            <a:r>
              <a:rPr lang="en-IN" sz="1100" i="1" dirty="0"/>
              <a:t>Distribution of Genre amongst Top5 Production Houses.</a:t>
            </a:r>
            <a:endParaRPr dirty="0"/>
          </a:p>
          <a:p>
            <a:pPr marL="228600" lvl="0" indent="-228631" algn="l" rtl="0">
              <a:lnSpc>
                <a:spcPct val="100000"/>
              </a:lnSpc>
              <a:spcBef>
                <a:spcPts val="1000"/>
              </a:spcBef>
              <a:spcAft>
                <a:spcPts val="0"/>
              </a:spcAft>
              <a:buClr>
                <a:schemeClr val="dk1"/>
              </a:buClr>
              <a:buSzPct val="100000"/>
              <a:buChar char="•"/>
            </a:pPr>
            <a:r>
              <a:rPr lang="en-IN" sz="1100" i="1" dirty="0"/>
              <a:t>Number of movies, total gross &amp; total budget for top 10 directors, stars, and writers.</a:t>
            </a:r>
            <a:endParaRPr dirty="0"/>
          </a:p>
          <a:p>
            <a:pPr marL="228600" lvl="0" indent="-228631" algn="l" rtl="0">
              <a:lnSpc>
                <a:spcPct val="100000"/>
              </a:lnSpc>
              <a:spcBef>
                <a:spcPts val="1000"/>
              </a:spcBef>
              <a:spcAft>
                <a:spcPts val="0"/>
              </a:spcAft>
              <a:buClr>
                <a:schemeClr val="dk1"/>
              </a:buClr>
              <a:buSzPct val="100000"/>
              <a:buChar char="•"/>
            </a:pPr>
            <a:r>
              <a:rPr lang="en-IN" sz="1100" i="1" dirty="0"/>
              <a:t>Popularity for each director, star, and writer, through average scores.</a:t>
            </a:r>
            <a:endParaRPr dirty="0"/>
          </a:p>
          <a:p>
            <a:pPr marL="228600" lvl="0" indent="-228631" algn="l" rtl="0">
              <a:lnSpc>
                <a:spcPct val="100000"/>
              </a:lnSpc>
              <a:spcBef>
                <a:spcPts val="1000"/>
              </a:spcBef>
              <a:spcAft>
                <a:spcPts val="0"/>
              </a:spcAft>
              <a:buClr>
                <a:schemeClr val="dk1"/>
              </a:buClr>
              <a:buSzPct val="100000"/>
              <a:buChar char="•"/>
            </a:pPr>
            <a:r>
              <a:rPr lang="en-IN" sz="1100" i="1" dirty="0"/>
              <a:t>Average movie score fluctuations over years.</a:t>
            </a:r>
            <a:endParaRPr dirty="0"/>
          </a:p>
          <a:p>
            <a:pPr marL="228600" lvl="0" indent="-228631" algn="l" rtl="0">
              <a:lnSpc>
                <a:spcPct val="100000"/>
              </a:lnSpc>
              <a:spcBef>
                <a:spcPts val="1000"/>
              </a:spcBef>
              <a:spcAft>
                <a:spcPts val="0"/>
              </a:spcAft>
              <a:buClr>
                <a:schemeClr val="dk1"/>
              </a:buClr>
              <a:buSzPct val="100000"/>
              <a:buChar char="•"/>
            </a:pPr>
            <a:r>
              <a:rPr lang="en-IN" sz="1100" i="1" dirty="0"/>
              <a:t>Aggregate total votes over years.</a:t>
            </a:r>
            <a:endParaRPr dirty="0"/>
          </a:p>
          <a:p>
            <a:pPr marL="228600" lvl="0" indent="-228631" algn="l" rtl="0">
              <a:lnSpc>
                <a:spcPct val="100000"/>
              </a:lnSpc>
              <a:spcBef>
                <a:spcPts val="1000"/>
              </a:spcBef>
              <a:spcAft>
                <a:spcPts val="0"/>
              </a:spcAft>
              <a:buClr>
                <a:schemeClr val="dk1"/>
              </a:buClr>
              <a:buSzPct val="100000"/>
              <a:buChar char="•"/>
            </a:pPr>
            <a:r>
              <a:rPr lang="en-IN" sz="1100" i="1" dirty="0"/>
              <a:t>Average runtime of movies changed over years &amp; Bucketing of movies by runtime range.</a:t>
            </a:r>
            <a:endParaRPr dirty="0"/>
          </a:p>
          <a:p>
            <a:pPr marL="228600" lvl="0" indent="-228631" algn="l" rtl="0">
              <a:lnSpc>
                <a:spcPct val="100000"/>
              </a:lnSpc>
              <a:spcBef>
                <a:spcPts val="1000"/>
              </a:spcBef>
              <a:spcAft>
                <a:spcPts val="0"/>
              </a:spcAft>
              <a:buClr>
                <a:schemeClr val="dk1"/>
              </a:buClr>
              <a:buSzPct val="100000"/>
              <a:buChar char="•"/>
            </a:pPr>
            <a:r>
              <a:rPr lang="en-IN" sz="1100" i="1" dirty="0"/>
              <a:t>Counts of movies by Year.</a:t>
            </a:r>
            <a:endParaRPr dirty="0"/>
          </a:p>
          <a:p>
            <a:pPr marL="228600" lvl="0" indent="-228631" algn="l" rtl="0">
              <a:lnSpc>
                <a:spcPct val="100000"/>
              </a:lnSpc>
              <a:spcBef>
                <a:spcPts val="1000"/>
              </a:spcBef>
              <a:spcAft>
                <a:spcPts val="0"/>
              </a:spcAft>
              <a:buClr>
                <a:schemeClr val="dk1"/>
              </a:buClr>
              <a:buSzPct val="100000"/>
              <a:buChar char="•"/>
            </a:pPr>
            <a:r>
              <a:rPr lang="en-IN" sz="1100" i="1" dirty="0"/>
              <a:t>Count of movies by genre.</a:t>
            </a:r>
            <a:endParaRPr dirty="0"/>
          </a:p>
          <a:p>
            <a:pPr marL="228600" lvl="0" indent="-228631" algn="l" rtl="0">
              <a:lnSpc>
                <a:spcPct val="100000"/>
              </a:lnSpc>
              <a:spcBef>
                <a:spcPts val="1000"/>
              </a:spcBef>
              <a:spcAft>
                <a:spcPts val="0"/>
              </a:spcAft>
              <a:buClr>
                <a:schemeClr val="dk1"/>
              </a:buClr>
              <a:buSzPct val="100000"/>
              <a:buChar char="•"/>
            </a:pPr>
            <a:r>
              <a:rPr lang="en-IN" sz="1100" i="1" dirty="0"/>
              <a:t>Total Gross and budget by genre (inflation adjusted).</a:t>
            </a:r>
            <a:endParaRPr dirty="0"/>
          </a:p>
          <a:p>
            <a:pPr marL="228600" lvl="0" indent="-228631" algn="l" rtl="0">
              <a:lnSpc>
                <a:spcPct val="100000"/>
              </a:lnSpc>
              <a:spcBef>
                <a:spcPts val="1000"/>
              </a:spcBef>
              <a:spcAft>
                <a:spcPts val="0"/>
              </a:spcAft>
              <a:buClr>
                <a:schemeClr val="dk1"/>
              </a:buClr>
              <a:buSzPct val="100000"/>
              <a:buChar char="•"/>
            </a:pPr>
            <a:r>
              <a:rPr lang="en-IN" sz="1100" i="1" dirty="0"/>
              <a:t>Top 10 movies by budget and gross.</a:t>
            </a:r>
            <a:endParaRPr dirty="0"/>
          </a:p>
          <a:p>
            <a:pPr marL="228600" lvl="0" indent="-228631" algn="l" rtl="0">
              <a:lnSpc>
                <a:spcPct val="100000"/>
              </a:lnSpc>
              <a:spcBef>
                <a:spcPts val="1000"/>
              </a:spcBef>
              <a:spcAft>
                <a:spcPts val="0"/>
              </a:spcAft>
              <a:buClr>
                <a:schemeClr val="dk1"/>
              </a:buClr>
              <a:buSzPct val="100000"/>
              <a:buChar char="•"/>
            </a:pPr>
            <a:r>
              <a:rPr lang="en-IN" sz="1100" i="1" dirty="0"/>
              <a:t>Number of movies by ratings.</a:t>
            </a:r>
            <a:endParaRPr dirty="0"/>
          </a:p>
          <a:p>
            <a:pPr marL="228600" lvl="0" indent="-228631" algn="l" rtl="0">
              <a:lnSpc>
                <a:spcPct val="100000"/>
              </a:lnSpc>
              <a:spcBef>
                <a:spcPts val="1000"/>
              </a:spcBef>
              <a:spcAft>
                <a:spcPts val="0"/>
              </a:spcAft>
              <a:buClr>
                <a:schemeClr val="dk1"/>
              </a:buClr>
              <a:buSzPct val="100000"/>
              <a:buChar char="•"/>
            </a:pPr>
            <a:r>
              <a:rPr lang="en-IN" sz="1100" i="1" dirty="0"/>
              <a:t>Number of movies released by each company.</a:t>
            </a:r>
            <a:endParaRPr dirty="0"/>
          </a:p>
          <a:p>
            <a:pPr marL="228600" lvl="0" indent="-228631" algn="l" rtl="0">
              <a:lnSpc>
                <a:spcPct val="100000"/>
              </a:lnSpc>
              <a:spcBef>
                <a:spcPts val="1000"/>
              </a:spcBef>
              <a:spcAft>
                <a:spcPts val="0"/>
              </a:spcAft>
              <a:buClr>
                <a:schemeClr val="dk1"/>
              </a:buClr>
              <a:buSzPct val="100000"/>
              <a:buChar char="•"/>
            </a:pPr>
            <a:r>
              <a:rPr lang="en-IN" sz="1100" i="1" dirty="0"/>
              <a:t>Distribution of Genre amongst Top5 Production Houses.</a:t>
            </a:r>
            <a:endParaRPr dirty="0"/>
          </a:p>
          <a:p>
            <a:pPr marL="228600" lvl="0" indent="-228631" algn="l" rtl="0">
              <a:lnSpc>
                <a:spcPct val="100000"/>
              </a:lnSpc>
              <a:spcBef>
                <a:spcPts val="1000"/>
              </a:spcBef>
              <a:spcAft>
                <a:spcPts val="0"/>
              </a:spcAft>
              <a:buClr>
                <a:schemeClr val="dk1"/>
              </a:buClr>
              <a:buSzPct val="100000"/>
              <a:buChar char="•"/>
            </a:pPr>
            <a:r>
              <a:rPr lang="en-IN" sz="1100" i="1" dirty="0"/>
              <a:t>Number of movies, total gross &amp; total budget for top 10 directors, stars, and writers.</a:t>
            </a:r>
            <a:endParaRPr dirty="0"/>
          </a:p>
          <a:p>
            <a:pPr marL="228600" lvl="0" indent="-169862" algn="l" rtl="0">
              <a:lnSpc>
                <a:spcPct val="100000"/>
              </a:lnSpc>
              <a:spcBef>
                <a:spcPts val="1000"/>
              </a:spcBef>
              <a:spcAft>
                <a:spcPts val="0"/>
              </a:spcAft>
              <a:buClr>
                <a:schemeClr val="dk1"/>
              </a:buClr>
              <a:buSzPct val="100000"/>
              <a:buNone/>
            </a:pPr>
            <a:endParaRPr sz="1000" i="1" dirty="0"/>
          </a:p>
          <a:p>
            <a:pPr marL="228600" lvl="0" indent="-169862" algn="l" rtl="0">
              <a:lnSpc>
                <a:spcPct val="100000"/>
              </a:lnSpc>
              <a:spcBef>
                <a:spcPts val="1000"/>
              </a:spcBef>
              <a:spcAft>
                <a:spcPts val="0"/>
              </a:spcAft>
              <a:buClr>
                <a:schemeClr val="dk1"/>
              </a:buClr>
              <a:buSzPct val="100000"/>
              <a:buNone/>
            </a:pPr>
            <a:endParaRPr sz="1000" i="1" dirty="0"/>
          </a:p>
          <a:p>
            <a:pPr marL="228600" lvl="0" indent="-169862" algn="l" rtl="0">
              <a:lnSpc>
                <a:spcPct val="100000"/>
              </a:lnSpc>
              <a:spcBef>
                <a:spcPts val="1000"/>
              </a:spcBef>
              <a:spcAft>
                <a:spcPts val="0"/>
              </a:spcAft>
              <a:buClr>
                <a:schemeClr val="dk1"/>
              </a:buClr>
              <a:buSzPct val="100000"/>
              <a:buNone/>
            </a:pPr>
            <a:endParaRPr sz="1000" i="1" dirty="0"/>
          </a:p>
          <a:p>
            <a:pPr marL="228600" lvl="0" indent="-169862" algn="l" rtl="0">
              <a:lnSpc>
                <a:spcPct val="100000"/>
              </a:lnSpc>
              <a:spcBef>
                <a:spcPts val="1000"/>
              </a:spcBef>
              <a:spcAft>
                <a:spcPts val="0"/>
              </a:spcAft>
              <a:buClr>
                <a:schemeClr val="dk1"/>
              </a:buClr>
              <a:buSzPct val="100000"/>
              <a:buNone/>
            </a:pPr>
            <a:endParaRPr sz="1000" i="1" dirty="0"/>
          </a:p>
          <a:p>
            <a:pPr marL="228600" lvl="0" indent="-169862" algn="l" rtl="0">
              <a:lnSpc>
                <a:spcPct val="100000"/>
              </a:lnSpc>
              <a:spcBef>
                <a:spcPts val="1000"/>
              </a:spcBef>
              <a:spcAft>
                <a:spcPts val="0"/>
              </a:spcAft>
              <a:buClr>
                <a:schemeClr val="dk1"/>
              </a:buClr>
              <a:buSzPct val="100000"/>
              <a:buNone/>
            </a:pPr>
            <a:endParaRPr sz="1000" i="1" dirty="0"/>
          </a:p>
          <a:p>
            <a:pPr marL="228600" lvl="0" indent="-169862" algn="l" rtl="0">
              <a:lnSpc>
                <a:spcPct val="100000"/>
              </a:lnSpc>
              <a:spcBef>
                <a:spcPts val="1000"/>
              </a:spcBef>
              <a:spcAft>
                <a:spcPts val="0"/>
              </a:spcAft>
              <a:buClr>
                <a:schemeClr val="dk1"/>
              </a:buClr>
              <a:buSzPct val="100000"/>
              <a:buNone/>
            </a:pPr>
            <a:endParaRPr sz="1000" i="1" dirty="0"/>
          </a:p>
          <a:p>
            <a:pPr marL="228600" lvl="0" indent="-169862" algn="l" rtl="0">
              <a:lnSpc>
                <a:spcPct val="100000"/>
              </a:lnSpc>
              <a:spcBef>
                <a:spcPts val="1000"/>
              </a:spcBef>
              <a:spcAft>
                <a:spcPts val="0"/>
              </a:spcAft>
              <a:buClr>
                <a:schemeClr val="dk1"/>
              </a:buClr>
              <a:buSzPct val="100000"/>
              <a:buFont typeface="Arial"/>
              <a:buNone/>
            </a:pPr>
            <a:endParaRPr sz="1000" i="1" dirty="0"/>
          </a:p>
          <a:p>
            <a:pPr marL="0" lvl="0" indent="0" algn="l" rtl="0">
              <a:lnSpc>
                <a:spcPct val="100000"/>
              </a:lnSpc>
              <a:spcBef>
                <a:spcPts val="1000"/>
              </a:spcBef>
              <a:spcAft>
                <a:spcPts val="0"/>
              </a:spcAft>
              <a:buClr>
                <a:schemeClr val="dk1"/>
              </a:buClr>
              <a:buSzPct val="100000"/>
              <a:buNone/>
            </a:pPr>
            <a:endParaRPr sz="1400" dirty="0"/>
          </a:p>
          <a:p>
            <a:pPr marL="228600" lvl="0" indent="-146367" algn="l" rtl="0">
              <a:lnSpc>
                <a:spcPct val="120000"/>
              </a:lnSpc>
              <a:spcBef>
                <a:spcPts val="1000"/>
              </a:spcBef>
              <a:spcAft>
                <a:spcPts val="0"/>
              </a:spcAft>
              <a:buClr>
                <a:schemeClr val="dk1"/>
              </a:buClr>
              <a:buSzPct val="100000"/>
              <a:buNone/>
            </a:pPr>
            <a:endParaRPr sz="1400" dirty="0"/>
          </a:p>
          <a:p>
            <a:pPr marL="342900" lvl="0" indent="-260667" algn="l" rtl="0">
              <a:lnSpc>
                <a:spcPct val="120000"/>
              </a:lnSpc>
              <a:spcBef>
                <a:spcPts val="1000"/>
              </a:spcBef>
              <a:spcAft>
                <a:spcPts val="0"/>
              </a:spcAft>
              <a:buClr>
                <a:schemeClr val="dk1"/>
              </a:buClr>
              <a:buSzPct val="100000"/>
              <a:buNone/>
            </a:pPr>
            <a:endParaRPr sz="1400" dirty="0"/>
          </a:p>
          <a:p>
            <a:pPr marL="342900" lvl="0" indent="-260667" algn="l" rtl="0">
              <a:lnSpc>
                <a:spcPct val="120000"/>
              </a:lnSpc>
              <a:spcBef>
                <a:spcPts val="1000"/>
              </a:spcBef>
              <a:spcAft>
                <a:spcPts val="0"/>
              </a:spcAft>
              <a:buClr>
                <a:schemeClr val="dk1"/>
              </a:buClr>
              <a:buSzPct val="100000"/>
              <a:buNone/>
            </a:pPr>
            <a:endParaRPr sz="1400" dirty="0"/>
          </a:p>
          <a:p>
            <a:pPr marL="342900" lvl="0" indent="-260667" algn="l" rtl="0">
              <a:lnSpc>
                <a:spcPct val="120000"/>
              </a:lnSpc>
              <a:spcBef>
                <a:spcPts val="1000"/>
              </a:spcBef>
              <a:spcAft>
                <a:spcPts val="0"/>
              </a:spcAft>
              <a:buClr>
                <a:schemeClr val="dk1"/>
              </a:buClr>
              <a:buSzPct val="100000"/>
              <a:buNone/>
            </a:pPr>
            <a:endParaRPr sz="1400" dirty="0"/>
          </a:p>
          <a:p>
            <a:pPr marL="342900" lvl="0" indent="-260667" algn="l" rtl="0">
              <a:lnSpc>
                <a:spcPct val="120000"/>
              </a:lnSpc>
              <a:spcBef>
                <a:spcPts val="1000"/>
              </a:spcBef>
              <a:spcAft>
                <a:spcPts val="0"/>
              </a:spcAft>
              <a:buClr>
                <a:schemeClr val="dk1"/>
              </a:buClr>
              <a:buSzPct val="100000"/>
              <a:buNone/>
            </a:pPr>
            <a:endParaRPr sz="1400" dirty="0"/>
          </a:p>
          <a:p>
            <a:pPr marL="342900" lvl="0" indent="-260667" algn="l" rtl="0">
              <a:lnSpc>
                <a:spcPct val="120000"/>
              </a:lnSpc>
              <a:spcBef>
                <a:spcPts val="1000"/>
              </a:spcBef>
              <a:spcAft>
                <a:spcPts val="0"/>
              </a:spcAft>
              <a:buClr>
                <a:schemeClr val="dk1"/>
              </a:buClr>
              <a:buSzPct val="100000"/>
              <a:buNone/>
            </a:pPr>
            <a:endParaRPr sz="1400" dirty="0"/>
          </a:p>
          <a:p>
            <a:pPr marL="342900" lvl="0" indent="-237172" algn="l" rtl="0">
              <a:lnSpc>
                <a:spcPct val="120000"/>
              </a:lnSpc>
              <a:spcBef>
                <a:spcPts val="1000"/>
              </a:spcBef>
              <a:spcAft>
                <a:spcPts val="0"/>
              </a:spcAft>
              <a:buClr>
                <a:schemeClr val="dk1"/>
              </a:buClr>
              <a:buSzPct val="100000"/>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p68"/>
          <p:cNvSpPr txBox="1">
            <a:spLocks noGrp="1"/>
          </p:cNvSpPr>
          <p:nvPr>
            <p:ph type="title"/>
          </p:nvPr>
        </p:nvSpPr>
        <p:spPr>
          <a:xfrm>
            <a:off x="4559113" y="-95299"/>
            <a:ext cx="7703663" cy="12573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800"/>
              <a:buFont typeface="Arial"/>
              <a:buNone/>
            </a:pPr>
            <a:r>
              <a:rPr lang="en-IN" sz="4800"/>
              <a:t>Appendix</a:t>
            </a:r>
            <a:endParaRPr/>
          </a:p>
        </p:txBody>
      </p:sp>
      <p:pic>
        <p:nvPicPr>
          <p:cNvPr id="1496" name="Google Shape;1496;p68" descr="Indian Institute of Management Indore - Wikipedia"/>
          <p:cNvPicPr preferRelativeResize="0"/>
          <p:nvPr/>
        </p:nvPicPr>
        <p:blipFill rotWithShape="1">
          <a:blip r:embed="rId3">
            <a:alphaModFix/>
          </a:blip>
          <a:srcRect/>
          <a:stretch/>
        </p:blipFill>
        <p:spPr>
          <a:xfrm>
            <a:off x="88957" y="75842"/>
            <a:ext cx="411718" cy="663913"/>
          </a:xfrm>
          <a:prstGeom prst="rect">
            <a:avLst/>
          </a:prstGeom>
          <a:noFill/>
          <a:ln>
            <a:noFill/>
          </a:ln>
        </p:spPr>
      </p:pic>
      <p:sp>
        <p:nvSpPr>
          <p:cNvPr id="1497" name="Google Shape;1497;p68"/>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498" name="Google Shape;1498;p68"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
        <p:nvSpPr>
          <p:cNvPr id="1499" name="Google Shape;1499;p68"/>
          <p:cNvSpPr txBox="1">
            <a:spLocks noGrp="1"/>
          </p:cNvSpPr>
          <p:nvPr>
            <p:ph type="body" idx="1"/>
          </p:nvPr>
        </p:nvSpPr>
        <p:spPr>
          <a:xfrm>
            <a:off x="609225" y="837956"/>
            <a:ext cx="11523508" cy="551586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400"/>
              <a:buNone/>
            </a:pPr>
            <a:r>
              <a:rPr lang="en-IN" sz="1400" b="1" dirty="0"/>
              <a:t>EXPLORATORY DATA ANALYSIS</a:t>
            </a:r>
            <a:endParaRPr dirty="0"/>
          </a:p>
          <a:p>
            <a:pPr marL="228600" lvl="0" indent="-228600" algn="l" rtl="0">
              <a:lnSpc>
                <a:spcPct val="90000"/>
              </a:lnSpc>
              <a:spcBef>
                <a:spcPts val="1000"/>
              </a:spcBef>
              <a:spcAft>
                <a:spcPts val="0"/>
              </a:spcAft>
              <a:buClr>
                <a:schemeClr val="dk1"/>
              </a:buClr>
              <a:buSzPts val="1000"/>
              <a:buChar char="•"/>
            </a:pPr>
            <a:r>
              <a:rPr lang="en-IN" sz="1000" i="1" dirty="0"/>
              <a:t>Popularity for each director, star, and writer, through average scores.</a:t>
            </a:r>
            <a:endParaRPr dirty="0"/>
          </a:p>
          <a:p>
            <a:pPr marL="228600" lvl="0" indent="-228600" algn="l" rtl="0">
              <a:lnSpc>
                <a:spcPct val="90000"/>
              </a:lnSpc>
              <a:spcBef>
                <a:spcPts val="1000"/>
              </a:spcBef>
              <a:spcAft>
                <a:spcPts val="0"/>
              </a:spcAft>
              <a:buClr>
                <a:schemeClr val="dk1"/>
              </a:buClr>
              <a:buSzPts val="1000"/>
              <a:buChar char="•"/>
            </a:pPr>
            <a:r>
              <a:rPr lang="en-IN" sz="1000" i="1" dirty="0"/>
              <a:t>Average movie score fluctuations over years &amp; Bucketing of movies by Score.</a:t>
            </a:r>
            <a:endParaRPr dirty="0"/>
          </a:p>
          <a:p>
            <a:pPr marL="228600" lvl="0" indent="-228600" algn="l" rtl="0">
              <a:lnSpc>
                <a:spcPct val="90000"/>
              </a:lnSpc>
              <a:spcBef>
                <a:spcPts val="1000"/>
              </a:spcBef>
              <a:spcAft>
                <a:spcPts val="0"/>
              </a:spcAft>
              <a:buClr>
                <a:schemeClr val="dk1"/>
              </a:buClr>
              <a:buSzPts val="1000"/>
              <a:buChar char="•"/>
            </a:pPr>
            <a:r>
              <a:rPr lang="en-IN" sz="1000" i="1" dirty="0"/>
              <a:t>Aggregate total votes over years.</a:t>
            </a:r>
            <a:endParaRPr dirty="0"/>
          </a:p>
          <a:p>
            <a:pPr marL="228600" lvl="0" indent="-228600" algn="l" rtl="0">
              <a:lnSpc>
                <a:spcPct val="90000"/>
              </a:lnSpc>
              <a:spcBef>
                <a:spcPts val="1000"/>
              </a:spcBef>
              <a:spcAft>
                <a:spcPts val="0"/>
              </a:spcAft>
              <a:buClr>
                <a:schemeClr val="dk1"/>
              </a:buClr>
              <a:buSzPts val="1000"/>
              <a:buChar char="•"/>
            </a:pPr>
            <a:r>
              <a:rPr lang="en-IN" sz="1000" i="1" dirty="0"/>
              <a:t>Average runtime of movies changed over years &amp; Bucketing of movies by runtime range.</a:t>
            </a:r>
            <a:endParaRPr dirty="0"/>
          </a:p>
          <a:p>
            <a:pPr marL="228600" lvl="0" indent="-228600" algn="l" rtl="0">
              <a:lnSpc>
                <a:spcPct val="90000"/>
              </a:lnSpc>
              <a:spcBef>
                <a:spcPts val="1000"/>
              </a:spcBef>
              <a:spcAft>
                <a:spcPts val="0"/>
              </a:spcAft>
              <a:buClr>
                <a:schemeClr val="dk1"/>
              </a:buClr>
              <a:buSzPts val="1000"/>
              <a:buChar char="•"/>
            </a:pPr>
            <a:r>
              <a:rPr lang="en-IN" sz="1000" i="1" dirty="0"/>
              <a:t>Top 10 movies with highest scores.</a:t>
            </a:r>
            <a:endParaRPr dirty="0"/>
          </a:p>
          <a:p>
            <a:pPr marL="228600" lvl="0" indent="-228600" algn="l" rtl="0">
              <a:lnSpc>
                <a:spcPct val="90000"/>
              </a:lnSpc>
              <a:spcBef>
                <a:spcPts val="1000"/>
              </a:spcBef>
              <a:spcAft>
                <a:spcPts val="0"/>
              </a:spcAft>
              <a:buClr>
                <a:schemeClr val="dk1"/>
              </a:buClr>
              <a:buSzPts val="1000"/>
              <a:buChar char="•"/>
            </a:pPr>
            <a:r>
              <a:rPr lang="en-IN" sz="1000" i="1" dirty="0"/>
              <a:t>Correlation between different numerical variables?</a:t>
            </a:r>
            <a:endParaRPr dirty="0"/>
          </a:p>
          <a:p>
            <a:pPr marL="228600" lvl="0" indent="-228600" algn="l" rtl="0">
              <a:lnSpc>
                <a:spcPct val="90000"/>
              </a:lnSpc>
              <a:spcBef>
                <a:spcPts val="1000"/>
              </a:spcBef>
              <a:spcAft>
                <a:spcPts val="0"/>
              </a:spcAft>
              <a:buClr>
                <a:schemeClr val="dk1"/>
              </a:buClr>
              <a:buSzPts val="1000"/>
              <a:buChar char="•"/>
            </a:pPr>
            <a:r>
              <a:rPr lang="en-IN" sz="1000" i="1" dirty="0"/>
              <a:t>Fate of movies by genre &amp; Season</a:t>
            </a:r>
            <a:endParaRPr dirty="0"/>
          </a:p>
          <a:p>
            <a:pPr marL="228600" lvl="0" indent="-228600" algn="l" rtl="0">
              <a:lnSpc>
                <a:spcPct val="90000"/>
              </a:lnSpc>
              <a:spcBef>
                <a:spcPts val="1000"/>
              </a:spcBef>
              <a:spcAft>
                <a:spcPts val="0"/>
              </a:spcAft>
              <a:buClr>
                <a:schemeClr val="dk1"/>
              </a:buClr>
              <a:buSzPts val="1000"/>
              <a:buChar char="•"/>
            </a:pPr>
            <a:r>
              <a:rPr lang="en-IN" sz="1000" i="1" dirty="0"/>
              <a:t>Count of movies released by Season </a:t>
            </a:r>
            <a:endParaRPr dirty="0"/>
          </a:p>
          <a:p>
            <a:pPr marL="228600" lvl="0" indent="-228600" algn="l" rtl="0">
              <a:lnSpc>
                <a:spcPct val="90000"/>
              </a:lnSpc>
              <a:spcBef>
                <a:spcPts val="1000"/>
              </a:spcBef>
              <a:spcAft>
                <a:spcPts val="0"/>
              </a:spcAft>
              <a:buClr>
                <a:schemeClr val="dk1"/>
              </a:buClr>
              <a:buSzPts val="1000"/>
              <a:buChar char="•"/>
            </a:pPr>
            <a:r>
              <a:rPr lang="en-IN" sz="1000" i="1" dirty="0"/>
              <a:t>% of profitable movies by Writer, Director, Actor</a:t>
            </a:r>
            <a:endParaRPr dirty="0"/>
          </a:p>
          <a:p>
            <a:pPr marL="228600" lvl="0" indent="-228600" algn="l" rtl="0">
              <a:lnSpc>
                <a:spcPct val="90000"/>
              </a:lnSpc>
              <a:spcBef>
                <a:spcPts val="1000"/>
              </a:spcBef>
              <a:spcAft>
                <a:spcPts val="0"/>
              </a:spcAft>
              <a:buClr>
                <a:schemeClr val="dk1"/>
              </a:buClr>
              <a:buSzPts val="1000"/>
              <a:buChar char="•"/>
            </a:pPr>
            <a:r>
              <a:rPr lang="en-IN" sz="1000" i="1" dirty="0"/>
              <a:t>Scatter Plot Population and Movies Gross</a:t>
            </a:r>
            <a:endParaRPr dirty="0"/>
          </a:p>
          <a:p>
            <a:pPr marL="228600" lvl="0" indent="-228600" algn="l" rtl="0">
              <a:lnSpc>
                <a:spcPct val="90000"/>
              </a:lnSpc>
              <a:spcBef>
                <a:spcPts val="1000"/>
              </a:spcBef>
              <a:spcAft>
                <a:spcPts val="0"/>
              </a:spcAft>
              <a:buClr>
                <a:schemeClr val="dk1"/>
              </a:buClr>
              <a:buSzPts val="1000"/>
              <a:buChar char="•"/>
            </a:pPr>
            <a:r>
              <a:rPr lang="en-IN" sz="1000" i="1" dirty="0"/>
              <a:t>Adjusted budget over time</a:t>
            </a:r>
            <a:endParaRPr dirty="0"/>
          </a:p>
          <a:p>
            <a:pPr marL="228600" lvl="0" indent="-228600" algn="l" rtl="0">
              <a:lnSpc>
                <a:spcPct val="90000"/>
              </a:lnSpc>
              <a:spcBef>
                <a:spcPts val="1000"/>
              </a:spcBef>
              <a:spcAft>
                <a:spcPts val="0"/>
              </a:spcAft>
              <a:buClr>
                <a:schemeClr val="dk1"/>
              </a:buClr>
              <a:buSzPts val="1000"/>
              <a:buChar char="•"/>
            </a:pPr>
            <a:r>
              <a:rPr lang="en-IN" sz="1000" i="1" dirty="0"/>
              <a:t>Count of movies grouping by genre and </a:t>
            </a:r>
            <a:r>
              <a:rPr lang="en-IN" sz="1000" i="1" dirty="0" err="1"/>
              <a:t>profit_loss</a:t>
            </a:r>
            <a:endParaRPr sz="1000" i="1" dirty="0"/>
          </a:p>
          <a:p>
            <a:pPr marL="228600" lvl="0" indent="-228600" algn="l" rtl="0">
              <a:lnSpc>
                <a:spcPct val="90000"/>
              </a:lnSpc>
              <a:spcBef>
                <a:spcPts val="1000"/>
              </a:spcBef>
              <a:spcAft>
                <a:spcPts val="0"/>
              </a:spcAft>
              <a:buClr>
                <a:schemeClr val="dk1"/>
              </a:buClr>
              <a:buSzPts val="1000"/>
              <a:buChar char="•"/>
            </a:pPr>
            <a:r>
              <a:rPr lang="en-IN" sz="1000" i="1" dirty="0" err="1"/>
              <a:t>profit_loss</a:t>
            </a:r>
            <a:r>
              <a:rPr lang="en-IN" sz="1000" i="1" dirty="0"/>
              <a:t>  grouped by genre over time</a:t>
            </a:r>
            <a:endParaRPr dirty="0"/>
          </a:p>
          <a:p>
            <a:pPr marL="228600" lvl="0" indent="-228600" algn="l" rtl="0">
              <a:lnSpc>
                <a:spcPct val="90000"/>
              </a:lnSpc>
              <a:spcBef>
                <a:spcPts val="1000"/>
              </a:spcBef>
              <a:spcAft>
                <a:spcPts val="0"/>
              </a:spcAft>
              <a:buClr>
                <a:schemeClr val="dk1"/>
              </a:buClr>
              <a:buSzPts val="1000"/>
              <a:buChar char="•"/>
            </a:pPr>
            <a:r>
              <a:rPr lang="en-IN" sz="1000" i="1" dirty="0"/>
              <a:t>Bar plot for Genre vs Inflation Adjusted Gross</a:t>
            </a:r>
            <a:endParaRPr dirty="0"/>
          </a:p>
          <a:p>
            <a:pPr marL="228600" lvl="0" indent="-228600" algn="l" rtl="0">
              <a:lnSpc>
                <a:spcPct val="110000"/>
              </a:lnSpc>
              <a:spcBef>
                <a:spcPts val="1000"/>
              </a:spcBef>
              <a:spcAft>
                <a:spcPts val="0"/>
              </a:spcAft>
              <a:buClr>
                <a:schemeClr val="dk1"/>
              </a:buClr>
              <a:buSzPts val="1000"/>
              <a:buChar char="•"/>
            </a:pPr>
            <a:r>
              <a:rPr lang="en-IN" sz="1000" i="1" dirty="0"/>
              <a:t>Count of movies released by Season </a:t>
            </a:r>
            <a:endParaRPr dirty="0"/>
          </a:p>
          <a:p>
            <a:pPr marL="228600" lvl="0" indent="-228600" algn="l" rtl="0">
              <a:lnSpc>
                <a:spcPct val="110000"/>
              </a:lnSpc>
              <a:spcBef>
                <a:spcPts val="1000"/>
              </a:spcBef>
              <a:spcAft>
                <a:spcPts val="0"/>
              </a:spcAft>
              <a:buClr>
                <a:schemeClr val="dk1"/>
              </a:buClr>
              <a:buSzPts val="1000"/>
              <a:buChar char="•"/>
            </a:pPr>
            <a:r>
              <a:rPr lang="en-IN" sz="1000" i="1" dirty="0"/>
              <a:t>% of profitable movies by Writer, Director, Actor</a:t>
            </a:r>
            <a:endParaRPr dirty="0"/>
          </a:p>
          <a:p>
            <a:pPr marL="228600" lvl="0" indent="-228600" algn="l" rtl="0">
              <a:lnSpc>
                <a:spcPct val="110000"/>
              </a:lnSpc>
              <a:spcBef>
                <a:spcPts val="1000"/>
              </a:spcBef>
              <a:spcAft>
                <a:spcPts val="0"/>
              </a:spcAft>
              <a:buClr>
                <a:schemeClr val="dk1"/>
              </a:buClr>
              <a:buSzPts val="1000"/>
              <a:buChar char="•"/>
            </a:pPr>
            <a:r>
              <a:rPr lang="en-IN" sz="1000" i="1" dirty="0"/>
              <a:t>Scatter Plot Population and Movies Gross</a:t>
            </a:r>
            <a:endParaRPr dirty="0"/>
          </a:p>
          <a:p>
            <a:pPr marL="228600" lvl="0" indent="-228600" algn="l" rtl="0">
              <a:lnSpc>
                <a:spcPct val="110000"/>
              </a:lnSpc>
              <a:spcBef>
                <a:spcPts val="1000"/>
              </a:spcBef>
              <a:spcAft>
                <a:spcPts val="0"/>
              </a:spcAft>
              <a:buClr>
                <a:schemeClr val="dk1"/>
              </a:buClr>
              <a:buSzPts val="1000"/>
              <a:buChar char="•"/>
            </a:pPr>
            <a:r>
              <a:rPr lang="en-IN" sz="1000" i="1" dirty="0"/>
              <a:t>Adjusted budget over time</a:t>
            </a:r>
            <a:endParaRPr dirty="0"/>
          </a:p>
          <a:p>
            <a:pPr marL="228600" lvl="0" indent="-228600" algn="l" rtl="0">
              <a:lnSpc>
                <a:spcPct val="110000"/>
              </a:lnSpc>
              <a:spcBef>
                <a:spcPts val="1000"/>
              </a:spcBef>
              <a:spcAft>
                <a:spcPts val="0"/>
              </a:spcAft>
              <a:buClr>
                <a:schemeClr val="dk1"/>
              </a:buClr>
              <a:buSzPts val="1000"/>
              <a:buChar char="•"/>
            </a:pPr>
            <a:r>
              <a:rPr lang="en-IN" sz="1000" i="1" dirty="0"/>
              <a:t>Count of movies grouping by genre and </a:t>
            </a:r>
            <a:r>
              <a:rPr lang="en-IN" sz="1000" i="1" dirty="0" err="1"/>
              <a:t>profit_loss</a:t>
            </a:r>
            <a:endParaRPr sz="1000" i="1" dirty="0"/>
          </a:p>
          <a:p>
            <a:pPr marL="228600" lvl="0" indent="-165100" algn="l" rtl="0">
              <a:lnSpc>
                <a:spcPct val="90000"/>
              </a:lnSpc>
              <a:spcBef>
                <a:spcPts val="1000"/>
              </a:spcBef>
              <a:spcAft>
                <a:spcPts val="0"/>
              </a:spcAft>
              <a:buClr>
                <a:schemeClr val="dk1"/>
              </a:buClr>
              <a:buSzPts val="1000"/>
              <a:buNone/>
            </a:pPr>
            <a:endParaRPr sz="1000" i="1" dirty="0"/>
          </a:p>
          <a:p>
            <a:pPr marL="228600" lvl="0" indent="-161925" algn="l" rtl="0">
              <a:lnSpc>
                <a:spcPct val="100000"/>
              </a:lnSpc>
              <a:spcBef>
                <a:spcPts val="1000"/>
              </a:spcBef>
              <a:spcAft>
                <a:spcPts val="0"/>
              </a:spcAft>
              <a:buClr>
                <a:schemeClr val="dk1"/>
              </a:buClr>
              <a:buSzPts val="1050"/>
              <a:buNone/>
            </a:pPr>
            <a:endParaRPr sz="1050" i="1" dirty="0"/>
          </a:p>
          <a:p>
            <a:pPr marL="228600" lvl="0" indent="-161925" algn="l" rtl="0">
              <a:lnSpc>
                <a:spcPct val="100000"/>
              </a:lnSpc>
              <a:spcBef>
                <a:spcPts val="1000"/>
              </a:spcBef>
              <a:spcAft>
                <a:spcPts val="0"/>
              </a:spcAft>
              <a:buClr>
                <a:schemeClr val="dk1"/>
              </a:buClr>
              <a:buSzPts val="1050"/>
              <a:buNone/>
            </a:pPr>
            <a:endParaRPr sz="1050" i="1" dirty="0"/>
          </a:p>
          <a:p>
            <a:pPr marL="228600" lvl="0" indent="-165100" algn="l" rtl="0">
              <a:lnSpc>
                <a:spcPct val="100000"/>
              </a:lnSpc>
              <a:spcBef>
                <a:spcPts val="1000"/>
              </a:spcBef>
              <a:spcAft>
                <a:spcPts val="0"/>
              </a:spcAft>
              <a:buClr>
                <a:schemeClr val="dk1"/>
              </a:buClr>
              <a:buSzPts val="1000"/>
              <a:buNone/>
            </a:pPr>
            <a:endParaRPr sz="1000" i="1" dirty="0"/>
          </a:p>
          <a:p>
            <a:pPr marL="228600" lvl="0" indent="-165100" algn="l" rtl="0">
              <a:lnSpc>
                <a:spcPct val="100000"/>
              </a:lnSpc>
              <a:spcBef>
                <a:spcPts val="1000"/>
              </a:spcBef>
              <a:spcAft>
                <a:spcPts val="0"/>
              </a:spcAft>
              <a:buClr>
                <a:schemeClr val="dk1"/>
              </a:buClr>
              <a:buSzPts val="1000"/>
              <a:buFont typeface="Arial"/>
              <a:buNone/>
            </a:pPr>
            <a:endParaRPr sz="1000" i="1" dirty="0"/>
          </a:p>
          <a:p>
            <a:pPr marL="0" lvl="0" indent="0" algn="l" rtl="0">
              <a:lnSpc>
                <a:spcPct val="100000"/>
              </a:lnSpc>
              <a:spcBef>
                <a:spcPts val="1000"/>
              </a:spcBef>
              <a:spcAft>
                <a:spcPts val="0"/>
              </a:spcAft>
              <a:buClr>
                <a:schemeClr val="dk1"/>
              </a:buClr>
              <a:buSzPts val="1400"/>
              <a:buNone/>
            </a:pPr>
            <a:endParaRPr sz="1400" dirty="0"/>
          </a:p>
          <a:p>
            <a:pPr marL="228600" lvl="0" indent="-1397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28600" algn="l" rtl="0">
              <a:lnSpc>
                <a:spcPct val="120000"/>
              </a:lnSpc>
              <a:spcBef>
                <a:spcPts val="1000"/>
              </a:spcBef>
              <a:spcAft>
                <a:spcPts val="0"/>
              </a:spcAft>
              <a:buClr>
                <a:schemeClr val="dk1"/>
              </a:buClr>
              <a:buSzPts val="1800"/>
              <a:buNone/>
            </a:pP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03"/>
        <p:cNvGrpSpPr/>
        <p:nvPr/>
      </p:nvGrpSpPr>
      <p:grpSpPr>
        <a:xfrm>
          <a:off x="0" y="0"/>
          <a:ext cx="0" cy="0"/>
          <a:chOff x="0" y="0"/>
          <a:chExt cx="0" cy="0"/>
        </a:xfrm>
      </p:grpSpPr>
      <p:sp>
        <p:nvSpPr>
          <p:cNvPr id="1504" name="Google Shape;1504;p69"/>
          <p:cNvSpPr txBox="1">
            <a:spLocks noGrp="1"/>
          </p:cNvSpPr>
          <p:nvPr>
            <p:ph type="title"/>
          </p:nvPr>
        </p:nvSpPr>
        <p:spPr>
          <a:xfrm>
            <a:off x="4559113" y="-95299"/>
            <a:ext cx="7703663" cy="12573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800"/>
              <a:buFont typeface="Arial"/>
              <a:buNone/>
            </a:pPr>
            <a:r>
              <a:rPr lang="en-IN" sz="4800" dirty="0"/>
              <a:t>Appendix</a:t>
            </a:r>
            <a:endParaRPr dirty="0"/>
          </a:p>
        </p:txBody>
      </p:sp>
      <p:pic>
        <p:nvPicPr>
          <p:cNvPr id="1505" name="Google Shape;1505;p69" descr="Indian Institute of Management Indore - Wikipedia"/>
          <p:cNvPicPr preferRelativeResize="0"/>
          <p:nvPr/>
        </p:nvPicPr>
        <p:blipFill rotWithShape="1">
          <a:blip r:embed="rId3">
            <a:alphaModFix/>
          </a:blip>
          <a:srcRect/>
          <a:stretch/>
        </p:blipFill>
        <p:spPr>
          <a:xfrm>
            <a:off x="88957" y="75842"/>
            <a:ext cx="411718" cy="663913"/>
          </a:xfrm>
          <a:prstGeom prst="rect">
            <a:avLst/>
          </a:prstGeom>
          <a:noFill/>
          <a:ln>
            <a:noFill/>
          </a:ln>
        </p:spPr>
      </p:pic>
      <p:sp>
        <p:nvSpPr>
          <p:cNvPr id="1506" name="Google Shape;1506;p69"/>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507" name="Google Shape;1507;p69"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
        <p:nvSpPr>
          <p:cNvPr id="1508" name="Google Shape;1508;p69"/>
          <p:cNvSpPr txBox="1">
            <a:spLocks noGrp="1"/>
          </p:cNvSpPr>
          <p:nvPr>
            <p:ph type="body" idx="1"/>
          </p:nvPr>
        </p:nvSpPr>
        <p:spPr>
          <a:xfrm>
            <a:off x="609225" y="837956"/>
            <a:ext cx="11523508" cy="551586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Clr>
                <a:schemeClr val="dk1"/>
              </a:buClr>
              <a:buSzPts val="1400"/>
              <a:buNone/>
            </a:pPr>
            <a:r>
              <a:rPr lang="en-IN" sz="1400" b="1" dirty="0"/>
              <a:t>EXPLORATORY DATA ANALYSIS</a:t>
            </a:r>
            <a:endParaRPr dirty="0"/>
          </a:p>
          <a:p>
            <a:pPr marL="228600" lvl="0" indent="-228600" algn="l" rtl="0">
              <a:lnSpc>
                <a:spcPct val="110000"/>
              </a:lnSpc>
              <a:spcBef>
                <a:spcPts val="1000"/>
              </a:spcBef>
              <a:spcAft>
                <a:spcPts val="0"/>
              </a:spcAft>
              <a:buClr>
                <a:schemeClr val="dk1"/>
              </a:buClr>
              <a:buSzPts val="1000"/>
              <a:buChar char="•"/>
            </a:pPr>
            <a:r>
              <a:rPr lang="en-IN" sz="1000" i="1" dirty="0" err="1"/>
              <a:t>profit_loss</a:t>
            </a:r>
            <a:r>
              <a:rPr lang="en-IN" sz="1000" i="1" dirty="0"/>
              <a:t>  grouped by genre over time</a:t>
            </a:r>
            <a:endParaRPr dirty="0"/>
          </a:p>
          <a:p>
            <a:pPr marL="228600" lvl="0" indent="-228600" algn="l" rtl="0">
              <a:lnSpc>
                <a:spcPct val="110000"/>
              </a:lnSpc>
              <a:spcBef>
                <a:spcPts val="1000"/>
              </a:spcBef>
              <a:spcAft>
                <a:spcPts val="0"/>
              </a:spcAft>
              <a:buClr>
                <a:schemeClr val="dk1"/>
              </a:buClr>
              <a:buSzPts val="1000"/>
              <a:buChar char="•"/>
            </a:pPr>
            <a:r>
              <a:rPr lang="en-IN" sz="1000" i="1" dirty="0"/>
              <a:t>Bar plot for Genre vs Inflation Adjusted Gross.</a:t>
            </a:r>
            <a:endParaRPr dirty="0"/>
          </a:p>
          <a:p>
            <a:pPr marL="228600" lvl="0" indent="-228600" algn="l" rtl="0">
              <a:lnSpc>
                <a:spcPct val="110000"/>
              </a:lnSpc>
              <a:spcBef>
                <a:spcPts val="1000"/>
              </a:spcBef>
              <a:spcAft>
                <a:spcPts val="0"/>
              </a:spcAft>
              <a:buClr>
                <a:schemeClr val="dk1"/>
              </a:buClr>
              <a:buSzPts val="1000"/>
              <a:buChar char="•"/>
            </a:pPr>
            <a:r>
              <a:rPr lang="en-IN" sz="1000" i="1" dirty="0"/>
              <a:t>Bar plot for Genre vs Inflation Adjusted Budget.</a:t>
            </a:r>
            <a:endParaRPr dirty="0"/>
          </a:p>
          <a:p>
            <a:pPr marL="228600" lvl="0" indent="-228600" algn="l" rtl="0">
              <a:lnSpc>
                <a:spcPct val="110000"/>
              </a:lnSpc>
              <a:spcBef>
                <a:spcPts val="1000"/>
              </a:spcBef>
              <a:spcAft>
                <a:spcPts val="0"/>
              </a:spcAft>
              <a:buClr>
                <a:schemeClr val="dk1"/>
              </a:buClr>
              <a:buSzPts val="1000"/>
              <a:buChar char="•"/>
            </a:pPr>
            <a:r>
              <a:rPr lang="en-IN" sz="1000" i="1" dirty="0"/>
              <a:t>Inflation adjusted Budget and Gross by genre.</a:t>
            </a:r>
            <a:endParaRPr dirty="0"/>
          </a:p>
          <a:p>
            <a:pPr marL="228600" lvl="0" indent="-228600" algn="l" rtl="0">
              <a:lnSpc>
                <a:spcPct val="110000"/>
              </a:lnSpc>
              <a:spcBef>
                <a:spcPts val="1000"/>
              </a:spcBef>
              <a:spcAft>
                <a:spcPts val="0"/>
              </a:spcAft>
              <a:buClr>
                <a:schemeClr val="dk1"/>
              </a:buClr>
              <a:buSzPts val="1000"/>
              <a:buChar char="•"/>
            </a:pPr>
            <a:r>
              <a:rPr lang="en-IN" sz="1000" i="1" dirty="0"/>
              <a:t>Total net profit for each year.</a:t>
            </a:r>
            <a:endParaRPr dirty="0"/>
          </a:p>
          <a:p>
            <a:pPr marL="228600" lvl="0" indent="-228600" algn="l" rtl="0">
              <a:lnSpc>
                <a:spcPct val="110000"/>
              </a:lnSpc>
              <a:spcBef>
                <a:spcPts val="1000"/>
              </a:spcBef>
              <a:spcAft>
                <a:spcPts val="0"/>
              </a:spcAft>
              <a:buClr>
                <a:schemeClr val="dk1"/>
              </a:buClr>
              <a:buSzPts val="1000"/>
              <a:buChar char="•"/>
            </a:pPr>
            <a:r>
              <a:rPr lang="en-IN" sz="1000" i="1" dirty="0"/>
              <a:t>Total Net profit by genre.</a:t>
            </a:r>
            <a:endParaRPr dirty="0"/>
          </a:p>
          <a:p>
            <a:pPr marL="228600" lvl="0" indent="-228600" algn="l" rtl="0">
              <a:lnSpc>
                <a:spcPct val="110000"/>
              </a:lnSpc>
              <a:spcBef>
                <a:spcPts val="1000"/>
              </a:spcBef>
              <a:spcAft>
                <a:spcPts val="0"/>
              </a:spcAft>
              <a:buClr>
                <a:schemeClr val="dk1"/>
              </a:buClr>
              <a:buSzPts val="1000"/>
              <a:buChar char="•"/>
            </a:pPr>
            <a:r>
              <a:rPr lang="en-IN" sz="1000" i="1" dirty="0"/>
              <a:t>Plotting genre </a:t>
            </a:r>
            <a:r>
              <a:rPr lang="en-IN" sz="1000" i="1" dirty="0" err="1"/>
              <a:t>freq</a:t>
            </a:r>
            <a:r>
              <a:rPr lang="en-IN" sz="1000" i="1" dirty="0"/>
              <a:t> distribution.</a:t>
            </a:r>
            <a:endParaRPr dirty="0"/>
          </a:p>
          <a:p>
            <a:pPr marL="228600" lvl="0" indent="-228600" algn="l" rtl="0">
              <a:lnSpc>
                <a:spcPct val="110000"/>
              </a:lnSpc>
              <a:spcBef>
                <a:spcPts val="1000"/>
              </a:spcBef>
              <a:spcAft>
                <a:spcPts val="0"/>
              </a:spcAft>
              <a:buClr>
                <a:schemeClr val="dk1"/>
              </a:buClr>
              <a:buSzPts val="1000"/>
              <a:buChar char="•"/>
            </a:pPr>
            <a:r>
              <a:rPr lang="en-IN" sz="1000" i="1" dirty="0"/>
              <a:t>Box Plots for inflation adjusted budget for each genre</a:t>
            </a:r>
            <a:endParaRPr dirty="0"/>
          </a:p>
          <a:p>
            <a:pPr marL="228600" lvl="0" indent="-228600" algn="l" rtl="0">
              <a:lnSpc>
                <a:spcPct val="110000"/>
              </a:lnSpc>
              <a:spcBef>
                <a:spcPts val="1000"/>
              </a:spcBef>
              <a:spcAft>
                <a:spcPts val="0"/>
              </a:spcAft>
              <a:buClr>
                <a:schemeClr val="dk1"/>
              </a:buClr>
              <a:buSzPts val="1000"/>
              <a:buChar char="•"/>
            </a:pPr>
            <a:r>
              <a:rPr lang="en-IN" sz="1000" i="1" dirty="0"/>
              <a:t>Top 10 companies by number of movies released.</a:t>
            </a:r>
            <a:endParaRPr dirty="0"/>
          </a:p>
          <a:p>
            <a:pPr marL="228600" lvl="0" indent="-228600" algn="l" rtl="0">
              <a:lnSpc>
                <a:spcPct val="110000"/>
              </a:lnSpc>
              <a:spcBef>
                <a:spcPts val="1000"/>
              </a:spcBef>
              <a:spcAft>
                <a:spcPts val="0"/>
              </a:spcAft>
              <a:buClr>
                <a:schemeClr val="dk1"/>
              </a:buClr>
              <a:buSzPts val="1000"/>
              <a:buChar char="•"/>
            </a:pPr>
            <a:r>
              <a:rPr lang="en-IN" sz="1000" i="1" dirty="0"/>
              <a:t>Adjusted budget and adjusted gross frequency distribution.</a:t>
            </a:r>
            <a:endParaRPr dirty="0"/>
          </a:p>
          <a:p>
            <a:pPr marL="228600" lvl="0" indent="-228600" algn="l" rtl="0">
              <a:lnSpc>
                <a:spcPct val="110000"/>
              </a:lnSpc>
              <a:spcBef>
                <a:spcPts val="1000"/>
              </a:spcBef>
              <a:spcAft>
                <a:spcPts val="0"/>
              </a:spcAft>
              <a:buClr>
                <a:schemeClr val="dk1"/>
              </a:buClr>
              <a:buSzPts val="1000"/>
              <a:buChar char="•"/>
            </a:pPr>
            <a:r>
              <a:rPr lang="en-IN" sz="1000" i="1" dirty="0"/>
              <a:t>Creation of a Company-wise dashboard</a:t>
            </a:r>
            <a:endParaRPr dirty="0"/>
          </a:p>
          <a:p>
            <a:pPr marL="228600" lvl="0" indent="-228600" algn="l" rtl="0">
              <a:lnSpc>
                <a:spcPct val="110000"/>
              </a:lnSpc>
              <a:spcBef>
                <a:spcPts val="1000"/>
              </a:spcBef>
              <a:spcAft>
                <a:spcPts val="0"/>
              </a:spcAft>
              <a:buClr>
                <a:schemeClr val="dk1"/>
              </a:buClr>
              <a:buSzPts val="1000"/>
              <a:buChar char="•"/>
            </a:pPr>
            <a:r>
              <a:rPr lang="en-IN" sz="1000" i="1" dirty="0"/>
              <a:t>Total Movie Count and Adjusted Budget and Mean Adjusted Budget for Top 10 companies</a:t>
            </a:r>
            <a:endParaRPr dirty="0"/>
          </a:p>
          <a:p>
            <a:pPr marL="228600" lvl="0" indent="-228600" algn="l" rtl="0">
              <a:lnSpc>
                <a:spcPct val="110000"/>
              </a:lnSpc>
              <a:spcBef>
                <a:spcPts val="1000"/>
              </a:spcBef>
              <a:spcAft>
                <a:spcPts val="0"/>
              </a:spcAft>
              <a:buClr>
                <a:schemeClr val="dk1"/>
              </a:buClr>
              <a:buSzPts val="1000"/>
              <a:buChar char="•"/>
            </a:pPr>
            <a:r>
              <a:rPr lang="en-IN" sz="1000" i="1" dirty="0"/>
              <a:t>Count of movies by Fate Frequency for the Top 10 Companies combined</a:t>
            </a:r>
            <a:endParaRPr dirty="0"/>
          </a:p>
          <a:p>
            <a:pPr marL="228600" lvl="0" indent="-228600" algn="l" rtl="0">
              <a:lnSpc>
                <a:spcPct val="110000"/>
              </a:lnSpc>
              <a:spcBef>
                <a:spcPts val="1000"/>
              </a:spcBef>
              <a:spcAft>
                <a:spcPts val="0"/>
              </a:spcAft>
              <a:buClr>
                <a:schemeClr val="dk1"/>
              </a:buClr>
              <a:buSzPts val="1000"/>
              <a:buChar char="•"/>
            </a:pPr>
            <a:r>
              <a:rPr lang="en-IN" sz="1000" i="1" dirty="0"/>
              <a:t>Count of Movies by Genre Type for the Top 10 Companies combined</a:t>
            </a:r>
            <a:endParaRPr dirty="0"/>
          </a:p>
          <a:p>
            <a:pPr marL="228600" lvl="0" indent="-228600" algn="l" rtl="0">
              <a:lnSpc>
                <a:spcPct val="110000"/>
              </a:lnSpc>
              <a:spcBef>
                <a:spcPts val="1000"/>
              </a:spcBef>
              <a:spcAft>
                <a:spcPts val="0"/>
              </a:spcAft>
              <a:buClr>
                <a:schemeClr val="dk1"/>
              </a:buClr>
              <a:buSzPts val="1000"/>
              <a:buChar char="•"/>
            </a:pPr>
            <a:r>
              <a:rPr lang="en-IN" sz="1000" i="1" dirty="0"/>
              <a:t>Genre-wise count of movies and total adjusted budget and mean adjusted budget</a:t>
            </a:r>
            <a:endParaRPr dirty="0"/>
          </a:p>
          <a:p>
            <a:pPr marL="228600" lvl="0" indent="-228600" algn="l" rtl="0">
              <a:lnSpc>
                <a:spcPct val="90000"/>
              </a:lnSpc>
              <a:spcBef>
                <a:spcPts val="1000"/>
              </a:spcBef>
              <a:spcAft>
                <a:spcPts val="0"/>
              </a:spcAft>
              <a:buClr>
                <a:schemeClr val="dk1"/>
              </a:buClr>
              <a:buSzPts val="1000"/>
              <a:buChar char="•"/>
            </a:pPr>
            <a:r>
              <a:rPr lang="en-IN" sz="1000" i="1" dirty="0"/>
              <a:t>Count of movies by Fate Frequency for the Top 10 Companies combined.</a:t>
            </a:r>
            <a:endParaRPr dirty="0"/>
          </a:p>
          <a:p>
            <a:pPr marL="228600" lvl="0" indent="-228600" algn="l" rtl="0">
              <a:lnSpc>
                <a:spcPct val="90000"/>
              </a:lnSpc>
              <a:spcBef>
                <a:spcPts val="1000"/>
              </a:spcBef>
              <a:spcAft>
                <a:spcPts val="0"/>
              </a:spcAft>
              <a:buClr>
                <a:schemeClr val="dk1"/>
              </a:buClr>
              <a:buSzPts val="1000"/>
              <a:buChar char="•"/>
            </a:pPr>
            <a:r>
              <a:rPr lang="en-IN" sz="1000" i="1" dirty="0"/>
              <a:t>Count of Movies by Genre Type for the Top 10 Companies combined.</a:t>
            </a:r>
            <a:endParaRPr dirty="0"/>
          </a:p>
          <a:p>
            <a:pPr marL="228600" lvl="0" indent="-228600" algn="l" rtl="0">
              <a:lnSpc>
                <a:spcPct val="110000"/>
              </a:lnSpc>
              <a:spcBef>
                <a:spcPts val="1000"/>
              </a:spcBef>
              <a:spcAft>
                <a:spcPts val="0"/>
              </a:spcAft>
              <a:buClr>
                <a:schemeClr val="dk1"/>
              </a:buClr>
              <a:buSzPts val="1000"/>
              <a:buChar char="•"/>
            </a:pPr>
            <a:r>
              <a:rPr lang="en-IN" sz="1000" i="1" dirty="0"/>
              <a:t>Genre-wise count of movies and total adjusted budget and mean adjusted budget.</a:t>
            </a:r>
            <a:endParaRPr dirty="0"/>
          </a:p>
          <a:p>
            <a:pPr marL="228600" lvl="0" indent="-165100" algn="l" rtl="0">
              <a:lnSpc>
                <a:spcPct val="110000"/>
              </a:lnSpc>
              <a:spcBef>
                <a:spcPts val="1000"/>
              </a:spcBef>
              <a:spcAft>
                <a:spcPts val="0"/>
              </a:spcAft>
              <a:buClr>
                <a:schemeClr val="dk1"/>
              </a:buClr>
              <a:buSzPts val="1000"/>
              <a:buNone/>
            </a:pPr>
            <a:endParaRPr sz="1000" i="1" dirty="0"/>
          </a:p>
          <a:p>
            <a:pPr marL="228600" lvl="0" indent="-165100" algn="l" rtl="0">
              <a:lnSpc>
                <a:spcPct val="100000"/>
              </a:lnSpc>
              <a:spcBef>
                <a:spcPts val="1000"/>
              </a:spcBef>
              <a:spcAft>
                <a:spcPts val="0"/>
              </a:spcAft>
              <a:buClr>
                <a:schemeClr val="dk1"/>
              </a:buClr>
              <a:buSzPts val="1000"/>
              <a:buNone/>
            </a:pPr>
            <a:endParaRPr sz="1000" i="1" dirty="0"/>
          </a:p>
          <a:p>
            <a:pPr marL="228600" lvl="0" indent="-165100" algn="l" rtl="0">
              <a:lnSpc>
                <a:spcPct val="100000"/>
              </a:lnSpc>
              <a:spcBef>
                <a:spcPts val="1000"/>
              </a:spcBef>
              <a:spcAft>
                <a:spcPts val="0"/>
              </a:spcAft>
              <a:buClr>
                <a:schemeClr val="dk1"/>
              </a:buClr>
              <a:buSzPts val="1000"/>
              <a:buNone/>
            </a:pPr>
            <a:endParaRPr sz="1000" i="1" dirty="0"/>
          </a:p>
          <a:p>
            <a:pPr marL="228600" lvl="0" indent="-165100" algn="l" rtl="0">
              <a:lnSpc>
                <a:spcPct val="100000"/>
              </a:lnSpc>
              <a:spcBef>
                <a:spcPts val="1000"/>
              </a:spcBef>
              <a:spcAft>
                <a:spcPts val="0"/>
              </a:spcAft>
              <a:buClr>
                <a:schemeClr val="dk1"/>
              </a:buClr>
              <a:buSzPts val="1000"/>
              <a:buFont typeface="Arial"/>
              <a:buNone/>
            </a:pPr>
            <a:endParaRPr sz="1000" i="1" dirty="0"/>
          </a:p>
          <a:p>
            <a:pPr marL="0" lvl="0" indent="0" algn="l" rtl="0">
              <a:lnSpc>
                <a:spcPct val="100000"/>
              </a:lnSpc>
              <a:spcBef>
                <a:spcPts val="1000"/>
              </a:spcBef>
              <a:spcAft>
                <a:spcPts val="0"/>
              </a:spcAft>
              <a:buClr>
                <a:schemeClr val="dk1"/>
              </a:buClr>
              <a:buSzPts val="1400"/>
              <a:buNone/>
            </a:pPr>
            <a:endParaRPr sz="1400" dirty="0"/>
          </a:p>
          <a:p>
            <a:pPr marL="228600" lvl="0" indent="-1397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54000" algn="l" rtl="0">
              <a:lnSpc>
                <a:spcPct val="120000"/>
              </a:lnSpc>
              <a:spcBef>
                <a:spcPts val="1000"/>
              </a:spcBef>
              <a:spcAft>
                <a:spcPts val="0"/>
              </a:spcAft>
              <a:buClr>
                <a:schemeClr val="dk1"/>
              </a:buClr>
              <a:buSzPts val="1400"/>
              <a:buNone/>
            </a:pPr>
            <a:endParaRPr sz="1400" dirty="0"/>
          </a:p>
          <a:p>
            <a:pPr marL="342900" lvl="0" indent="-228600" algn="l" rtl="0">
              <a:lnSpc>
                <a:spcPct val="120000"/>
              </a:lnSpc>
              <a:spcBef>
                <a:spcPts val="1000"/>
              </a:spcBef>
              <a:spcAft>
                <a:spcPts val="0"/>
              </a:spcAft>
              <a:buClr>
                <a:schemeClr val="dk1"/>
              </a:buClr>
              <a:buSzPts val="1800"/>
              <a:buNone/>
            </a:pP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p70"/>
          <p:cNvSpPr txBox="1">
            <a:spLocks noGrp="1"/>
          </p:cNvSpPr>
          <p:nvPr>
            <p:ph type="title"/>
          </p:nvPr>
        </p:nvSpPr>
        <p:spPr>
          <a:xfrm>
            <a:off x="4559113" y="-95299"/>
            <a:ext cx="7703663" cy="1257300"/>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4800"/>
              <a:buFont typeface="Arial"/>
              <a:buNone/>
            </a:pPr>
            <a:r>
              <a:rPr lang="en-IN" sz="4800" dirty="0"/>
              <a:t>Appendix</a:t>
            </a:r>
            <a:endParaRPr dirty="0"/>
          </a:p>
        </p:txBody>
      </p:sp>
      <p:pic>
        <p:nvPicPr>
          <p:cNvPr id="1514" name="Google Shape;1514;p70" descr="Indian Institute of Management Indore - Wikipedia"/>
          <p:cNvPicPr preferRelativeResize="0"/>
          <p:nvPr/>
        </p:nvPicPr>
        <p:blipFill rotWithShape="1">
          <a:blip r:embed="rId3">
            <a:alphaModFix/>
          </a:blip>
          <a:srcRect/>
          <a:stretch/>
        </p:blipFill>
        <p:spPr>
          <a:xfrm>
            <a:off x="88957" y="75842"/>
            <a:ext cx="411718" cy="663913"/>
          </a:xfrm>
          <a:prstGeom prst="rect">
            <a:avLst/>
          </a:prstGeom>
          <a:noFill/>
          <a:ln>
            <a:noFill/>
          </a:ln>
        </p:spPr>
      </p:pic>
      <p:sp>
        <p:nvSpPr>
          <p:cNvPr id="1515" name="Google Shape;1515;p70"/>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516" name="Google Shape;1516;p70"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
        <p:nvSpPr>
          <p:cNvPr id="1517" name="Google Shape;1517;p70"/>
          <p:cNvSpPr txBox="1">
            <a:spLocks noGrp="1"/>
          </p:cNvSpPr>
          <p:nvPr>
            <p:ph type="body" idx="1"/>
          </p:nvPr>
        </p:nvSpPr>
        <p:spPr>
          <a:xfrm>
            <a:off x="609225" y="837956"/>
            <a:ext cx="11523508" cy="551586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400"/>
              <a:buNone/>
            </a:pPr>
            <a:r>
              <a:rPr lang="en-IN" sz="1400" b="1">
                <a:latin typeface="+mn-lt"/>
              </a:rPr>
              <a:t>EXPLORATORY DATA ANALYSIS</a:t>
            </a:r>
            <a:endParaRPr>
              <a:latin typeface="+mn-lt"/>
            </a:endParaRPr>
          </a:p>
          <a:p>
            <a:pPr marL="228600" lvl="0" indent="-228600" algn="l" rtl="0">
              <a:lnSpc>
                <a:spcPct val="90000"/>
              </a:lnSpc>
              <a:spcBef>
                <a:spcPts val="1000"/>
              </a:spcBef>
              <a:spcAft>
                <a:spcPts val="0"/>
              </a:spcAft>
              <a:buClr>
                <a:schemeClr val="dk1"/>
              </a:buClr>
              <a:buSzPts val="1000"/>
              <a:buChar char="•"/>
            </a:pPr>
            <a:r>
              <a:rPr lang="en-IN" sz="1000" i="1">
                <a:latin typeface="+mn-lt"/>
              </a:rPr>
              <a:t>Genre-mix distribution for Top 10 companies over years.</a:t>
            </a:r>
            <a:endParaRPr>
              <a:latin typeface="+mn-lt"/>
            </a:endParaRPr>
          </a:p>
          <a:p>
            <a:pPr marL="228600" lvl="0" indent="-228600" algn="l" rtl="0">
              <a:lnSpc>
                <a:spcPct val="90000"/>
              </a:lnSpc>
              <a:spcBef>
                <a:spcPts val="1000"/>
              </a:spcBef>
              <a:spcAft>
                <a:spcPts val="0"/>
              </a:spcAft>
              <a:buClr>
                <a:schemeClr val="dk1"/>
              </a:buClr>
              <a:buSzPts val="1000"/>
              <a:buChar char="•"/>
            </a:pPr>
            <a:r>
              <a:rPr lang="en-IN" sz="1000" i="1">
                <a:latin typeface="+mn-lt"/>
              </a:rPr>
              <a:t>Genre-wise profit and loss effect on budget allocated</a:t>
            </a:r>
            <a:endParaRPr>
              <a:latin typeface="+mn-lt"/>
            </a:endParaRPr>
          </a:p>
          <a:p>
            <a:pPr marL="228600" lvl="0" indent="-228600" algn="l" rtl="0">
              <a:lnSpc>
                <a:spcPct val="90000"/>
              </a:lnSpc>
              <a:spcBef>
                <a:spcPts val="1000"/>
              </a:spcBef>
              <a:spcAft>
                <a:spcPts val="0"/>
              </a:spcAft>
              <a:buClr>
                <a:schemeClr val="dk1"/>
              </a:buClr>
              <a:buSzPts val="1000"/>
              <a:buChar char="•"/>
            </a:pPr>
            <a:r>
              <a:rPr lang="en-IN" sz="1000" i="1">
                <a:latin typeface="+mn-lt"/>
              </a:rPr>
              <a:t>Genre-wise score effect on budget allocated</a:t>
            </a:r>
            <a:endParaRPr>
              <a:latin typeface="+mn-lt"/>
            </a:endParaRPr>
          </a:p>
          <a:p>
            <a:pPr marL="228600" lvl="0" indent="-228600" algn="l" rtl="0">
              <a:lnSpc>
                <a:spcPct val="90000"/>
              </a:lnSpc>
              <a:spcBef>
                <a:spcPts val="1000"/>
              </a:spcBef>
              <a:spcAft>
                <a:spcPts val="0"/>
              </a:spcAft>
              <a:buClr>
                <a:schemeClr val="dk1"/>
              </a:buClr>
              <a:buSzPts val="1000"/>
              <a:buChar char="•"/>
            </a:pPr>
            <a:r>
              <a:rPr lang="en-IN" sz="1000" i="1">
                <a:latin typeface="+mn-lt"/>
              </a:rPr>
              <a:t>Genre-wise votes effect on budget allocated</a:t>
            </a:r>
            <a:endParaRPr>
              <a:latin typeface="+mn-lt"/>
            </a:endParaRPr>
          </a:p>
          <a:p>
            <a:pPr marL="228600" lvl="0" indent="-228600" algn="l" rtl="0">
              <a:lnSpc>
                <a:spcPct val="90000"/>
              </a:lnSpc>
              <a:spcBef>
                <a:spcPts val="1000"/>
              </a:spcBef>
              <a:spcAft>
                <a:spcPts val="0"/>
              </a:spcAft>
              <a:buClr>
                <a:schemeClr val="dk1"/>
              </a:buClr>
              <a:buSzPts val="1000"/>
              <a:buChar char="•"/>
            </a:pPr>
            <a:r>
              <a:rPr lang="en-IN" sz="1000" i="1">
                <a:latin typeface="+mn-lt"/>
              </a:rPr>
              <a:t>Count of Unique companies releasing movies each year.</a:t>
            </a:r>
            <a:endParaRPr>
              <a:latin typeface="+mn-lt"/>
            </a:endParaRPr>
          </a:p>
          <a:p>
            <a:pPr marL="228600" lvl="0" indent="-228600" algn="l" rtl="0">
              <a:lnSpc>
                <a:spcPct val="90000"/>
              </a:lnSpc>
              <a:spcBef>
                <a:spcPts val="1000"/>
              </a:spcBef>
              <a:spcAft>
                <a:spcPts val="0"/>
              </a:spcAft>
              <a:buClr>
                <a:schemeClr val="dk1"/>
              </a:buClr>
              <a:buSzPts val="1000"/>
              <a:buChar char="•"/>
            </a:pPr>
            <a:r>
              <a:rPr lang="en-IN" sz="1000" i="1">
                <a:latin typeface="+mn-lt"/>
              </a:rPr>
              <a:t>Y data profiling</a:t>
            </a:r>
            <a:endParaRPr>
              <a:latin typeface="+mn-lt"/>
            </a:endParaRPr>
          </a:p>
          <a:p>
            <a:pPr marL="228600" lvl="0" indent="-161925" algn="l" rtl="0">
              <a:lnSpc>
                <a:spcPct val="100000"/>
              </a:lnSpc>
              <a:spcBef>
                <a:spcPts val="1000"/>
              </a:spcBef>
              <a:spcAft>
                <a:spcPts val="0"/>
              </a:spcAft>
              <a:buClr>
                <a:schemeClr val="dk1"/>
              </a:buClr>
              <a:buSzPts val="1050"/>
              <a:buNone/>
            </a:pPr>
            <a:endParaRPr sz="1050" i="0">
              <a:solidFill>
                <a:srgbClr val="000000"/>
              </a:solidFill>
              <a:latin typeface="+mn-lt"/>
              <a:ea typeface="Helvetica Neue"/>
              <a:cs typeface="Helvetica Neue"/>
              <a:sym typeface="Helvetica Neue"/>
            </a:endParaRPr>
          </a:p>
          <a:p>
            <a:pPr marL="228600" lvl="0" indent="-161925" algn="l" rtl="0">
              <a:lnSpc>
                <a:spcPct val="100000"/>
              </a:lnSpc>
              <a:spcBef>
                <a:spcPts val="1000"/>
              </a:spcBef>
              <a:spcAft>
                <a:spcPts val="0"/>
              </a:spcAft>
              <a:buClr>
                <a:schemeClr val="dk1"/>
              </a:buClr>
              <a:buSzPts val="1050"/>
              <a:buNone/>
            </a:pPr>
            <a:endParaRPr sz="1050" i="0">
              <a:solidFill>
                <a:srgbClr val="000000"/>
              </a:solidFill>
              <a:latin typeface="+mn-lt"/>
              <a:ea typeface="Helvetica Neue"/>
              <a:cs typeface="Helvetica Neue"/>
              <a:sym typeface="Helvetica Neue"/>
            </a:endParaRPr>
          </a:p>
          <a:p>
            <a:pPr marL="228600" lvl="0" indent="-161925" algn="l" rtl="0">
              <a:lnSpc>
                <a:spcPct val="100000"/>
              </a:lnSpc>
              <a:spcBef>
                <a:spcPts val="1000"/>
              </a:spcBef>
              <a:spcAft>
                <a:spcPts val="0"/>
              </a:spcAft>
              <a:buClr>
                <a:schemeClr val="dk1"/>
              </a:buClr>
              <a:buSzPts val="1050"/>
              <a:buNone/>
            </a:pPr>
            <a:endParaRPr sz="1050" i="0">
              <a:solidFill>
                <a:srgbClr val="000000"/>
              </a:solidFill>
              <a:latin typeface="+mn-lt"/>
              <a:ea typeface="Helvetica Neue"/>
              <a:cs typeface="Helvetica Neue"/>
              <a:sym typeface="Helvetica Neue"/>
            </a:endParaRPr>
          </a:p>
          <a:p>
            <a:pPr marL="228600" lvl="0" indent="-161925" algn="l" rtl="0">
              <a:lnSpc>
                <a:spcPct val="100000"/>
              </a:lnSpc>
              <a:spcBef>
                <a:spcPts val="1000"/>
              </a:spcBef>
              <a:spcAft>
                <a:spcPts val="0"/>
              </a:spcAft>
              <a:buClr>
                <a:schemeClr val="dk1"/>
              </a:buClr>
              <a:buSzPts val="1050"/>
              <a:buNone/>
            </a:pPr>
            <a:endParaRPr sz="1050" i="0">
              <a:solidFill>
                <a:srgbClr val="000000"/>
              </a:solidFill>
              <a:latin typeface="+mn-lt"/>
              <a:ea typeface="Helvetica Neue"/>
              <a:cs typeface="Helvetica Neue"/>
              <a:sym typeface="Helvetica Neue"/>
            </a:endParaRPr>
          </a:p>
          <a:p>
            <a:pPr marL="228600" lvl="0" indent="-165100" algn="l" rtl="0">
              <a:lnSpc>
                <a:spcPct val="100000"/>
              </a:lnSpc>
              <a:spcBef>
                <a:spcPts val="1000"/>
              </a:spcBef>
              <a:spcAft>
                <a:spcPts val="0"/>
              </a:spcAft>
              <a:buClr>
                <a:schemeClr val="dk1"/>
              </a:buClr>
              <a:buSzPts val="1000"/>
              <a:buNone/>
            </a:pPr>
            <a:endParaRPr sz="1000" i="0">
              <a:solidFill>
                <a:srgbClr val="000000"/>
              </a:solidFill>
              <a:latin typeface="+mn-lt"/>
              <a:ea typeface="Helvetica Neue"/>
              <a:cs typeface="Helvetica Neue"/>
              <a:sym typeface="Helvetica Neue"/>
            </a:endParaRPr>
          </a:p>
          <a:p>
            <a:pPr marL="228600" lvl="0" indent="-165100" algn="l" rtl="0">
              <a:lnSpc>
                <a:spcPct val="100000"/>
              </a:lnSpc>
              <a:spcBef>
                <a:spcPts val="1000"/>
              </a:spcBef>
              <a:spcAft>
                <a:spcPts val="0"/>
              </a:spcAft>
              <a:buClr>
                <a:schemeClr val="dk1"/>
              </a:buClr>
              <a:buSzPts val="1000"/>
              <a:buNone/>
            </a:pPr>
            <a:endParaRPr sz="1000" i="0">
              <a:solidFill>
                <a:srgbClr val="000000"/>
              </a:solidFill>
              <a:latin typeface="+mn-lt"/>
              <a:ea typeface="Helvetica Neue"/>
              <a:cs typeface="Helvetica Neue"/>
              <a:sym typeface="Helvetica Neue"/>
            </a:endParaRPr>
          </a:p>
          <a:p>
            <a:pPr marL="228600" lvl="0" indent="-165100" algn="l" rtl="0">
              <a:lnSpc>
                <a:spcPct val="100000"/>
              </a:lnSpc>
              <a:spcBef>
                <a:spcPts val="1000"/>
              </a:spcBef>
              <a:spcAft>
                <a:spcPts val="0"/>
              </a:spcAft>
              <a:buClr>
                <a:schemeClr val="dk1"/>
              </a:buClr>
              <a:buSzPts val="1000"/>
              <a:buNone/>
            </a:pPr>
            <a:endParaRPr sz="1000" i="0">
              <a:solidFill>
                <a:srgbClr val="000000"/>
              </a:solidFill>
              <a:latin typeface="+mn-lt"/>
              <a:ea typeface="Helvetica Neue"/>
              <a:cs typeface="Helvetica Neue"/>
              <a:sym typeface="Helvetica Neue"/>
            </a:endParaRPr>
          </a:p>
          <a:p>
            <a:pPr marL="228600" lvl="0" indent="-165100" algn="l" rtl="0">
              <a:lnSpc>
                <a:spcPct val="100000"/>
              </a:lnSpc>
              <a:spcBef>
                <a:spcPts val="1000"/>
              </a:spcBef>
              <a:spcAft>
                <a:spcPts val="0"/>
              </a:spcAft>
              <a:buClr>
                <a:schemeClr val="dk1"/>
              </a:buClr>
              <a:buSzPts val="1000"/>
              <a:buNone/>
            </a:pPr>
            <a:endParaRPr sz="1000" i="1">
              <a:latin typeface="+mn-lt"/>
            </a:endParaRPr>
          </a:p>
          <a:p>
            <a:pPr marL="228600" lvl="0" indent="-165100" algn="l" rtl="0">
              <a:lnSpc>
                <a:spcPct val="100000"/>
              </a:lnSpc>
              <a:spcBef>
                <a:spcPts val="1000"/>
              </a:spcBef>
              <a:spcAft>
                <a:spcPts val="0"/>
              </a:spcAft>
              <a:buClr>
                <a:schemeClr val="dk1"/>
              </a:buClr>
              <a:buSzPts val="1000"/>
              <a:buNone/>
            </a:pPr>
            <a:endParaRPr sz="1000" i="1">
              <a:latin typeface="+mn-lt"/>
            </a:endParaRPr>
          </a:p>
          <a:p>
            <a:pPr marL="228600" lvl="0" indent="-165100" algn="l" rtl="0">
              <a:lnSpc>
                <a:spcPct val="100000"/>
              </a:lnSpc>
              <a:spcBef>
                <a:spcPts val="1000"/>
              </a:spcBef>
              <a:spcAft>
                <a:spcPts val="0"/>
              </a:spcAft>
              <a:buClr>
                <a:schemeClr val="dk1"/>
              </a:buClr>
              <a:buSzPts val="1000"/>
              <a:buFont typeface="Arial"/>
              <a:buNone/>
            </a:pPr>
            <a:endParaRPr sz="1000" i="1">
              <a:latin typeface="+mn-lt"/>
            </a:endParaRPr>
          </a:p>
          <a:p>
            <a:pPr marL="0" lvl="0" indent="0" algn="l" rtl="0">
              <a:lnSpc>
                <a:spcPct val="100000"/>
              </a:lnSpc>
              <a:spcBef>
                <a:spcPts val="1000"/>
              </a:spcBef>
              <a:spcAft>
                <a:spcPts val="0"/>
              </a:spcAft>
              <a:buClr>
                <a:schemeClr val="dk1"/>
              </a:buClr>
              <a:buSzPts val="1400"/>
              <a:buNone/>
            </a:pPr>
            <a:endParaRPr sz="1400">
              <a:latin typeface="+mn-lt"/>
            </a:endParaRPr>
          </a:p>
          <a:p>
            <a:pPr marL="228600" lvl="0" indent="-139700" algn="l" rtl="0">
              <a:lnSpc>
                <a:spcPct val="120000"/>
              </a:lnSpc>
              <a:spcBef>
                <a:spcPts val="1000"/>
              </a:spcBef>
              <a:spcAft>
                <a:spcPts val="0"/>
              </a:spcAft>
              <a:buClr>
                <a:schemeClr val="dk1"/>
              </a:buClr>
              <a:buSzPts val="1400"/>
              <a:buNone/>
            </a:pPr>
            <a:endParaRPr sz="1400">
              <a:latin typeface="+mn-lt"/>
            </a:endParaRPr>
          </a:p>
          <a:p>
            <a:pPr marL="342900" lvl="0" indent="-254000" algn="l" rtl="0">
              <a:lnSpc>
                <a:spcPct val="120000"/>
              </a:lnSpc>
              <a:spcBef>
                <a:spcPts val="1000"/>
              </a:spcBef>
              <a:spcAft>
                <a:spcPts val="0"/>
              </a:spcAft>
              <a:buClr>
                <a:schemeClr val="dk1"/>
              </a:buClr>
              <a:buSzPts val="1400"/>
              <a:buNone/>
            </a:pPr>
            <a:endParaRPr sz="1400">
              <a:latin typeface="+mn-lt"/>
            </a:endParaRPr>
          </a:p>
          <a:p>
            <a:pPr marL="342900" lvl="0" indent="-254000" algn="l" rtl="0">
              <a:lnSpc>
                <a:spcPct val="120000"/>
              </a:lnSpc>
              <a:spcBef>
                <a:spcPts val="1000"/>
              </a:spcBef>
              <a:spcAft>
                <a:spcPts val="0"/>
              </a:spcAft>
              <a:buClr>
                <a:schemeClr val="dk1"/>
              </a:buClr>
              <a:buSzPts val="1400"/>
              <a:buNone/>
            </a:pPr>
            <a:endParaRPr sz="1400">
              <a:latin typeface="+mn-lt"/>
            </a:endParaRPr>
          </a:p>
          <a:p>
            <a:pPr marL="342900" lvl="0" indent="-254000" algn="l" rtl="0">
              <a:lnSpc>
                <a:spcPct val="120000"/>
              </a:lnSpc>
              <a:spcBef>
                <a:spcPts val="1000"/>
              </a:spcBef>
              <a:spcAft>
                <a:spcPts val="0"/>
              </a:spcAft>
              <a:buClr>
                <a:schemeClr val="dk1"/>
              </a:buClr>
              <a:buSzPts val="1400"/>
              <a:buNone/>
            </a:pPr>
            <a:endParaRPr sz="1400">
              <a:latin typeface="+mn-lt"/>
            </a:endParaRPr>
          </a:p>
          <a:p>
            <a:pPr marL="342900" lvl="0" indent="-254000" algn="l" rtl="0">
              <a:lnSpc>
                <a:spcPct val="120000"/>
              </a:lnSpc>
              <a:spcBef>
                <a:spcPts val="1000"/>
              </a:spcBef>
              <a:spcAft>
                <a:spcPts val="0"/>
              </a:spcAft>
              <a:buClr>
                <a:schemeClr val="dk1"/>
              </a:buClr>
              <a:buSzPts val="1400"/>
              <a:buNone/>
            </a:pPr>
            <a:endParaRPr sz="1400">
              <a:latin typeface="+mn-lt"/>
            </a:endParaRPr>
          </a:p>
          <a:p>
            <a:pPr marL="342900" lvl="0" indent="-254000" algn="l" rtl="0">
              <a:lnSpc>
                <a:spcPct val="120000"/>
              </a:lnSpc>
              <a:spcBef>
                <a:spcPts val="1000"/>
              </a:spcBef>
              <a:spcAft>
                <a:spcPts val="0"/>
              </a:spcAft>
              <a:buClr>
                <a:schemeClr val="dk1"/>
              </a:buClr>
              <a:buSzPts val="1400"/>
              <a:buNone/>
            </a:pPr>
            <a:endParaRPr sz="1400">
              <a:latin typeface="+mn-lt"/>
            </a:endParaRPr>
          </a:p>
          <a:p>
            <a:pPr marL="342900" lvl="0" indent="-228600" algn="l" rtl="0">
              <a:lnSpc>
                <a:spcPct val="120000"/>
              </a:lnSpc>
              <a:spcBef>
                <a:spcPts val="1000"/>
              </a:spcBef>
              <a:spcAft>
                <a:spcPts val="0"/>
              </a:spcAft>
              <a:buClr>
                <a:schemeClr val="dk1"/>
              </a:buClr>
              <a:buSzPts val="1800"/>
              <a:buNone/>
            </a:pPr>
            <a:endParaRPr>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pic>
        <p:nvPicPr>
          <p:cNvPr id="160" name="Google Shape;160;p20" descr="Pen placed on top of a signature line"/>
          <p:cNvPicPr preferRelativeResize="0"/>
          <p:nvPr/>
        </p:nvPicPr>
        <p:blipFill rotWithShape="1">
          <a:blip r:embed="rId3">
            <a:alphaModFix/>
          </a:blip>
          <a:srcRect b="15747"/>
          <a:stretch/>
        </p:blipFill>
        <p:spPr>
          <a:xfrm>
            <a:off x="20" y="10"/>
            <a:ext cx="12191980" cy="6856539"/>
          </a:xfrm>
          <a:prstGeom prst="rect">
            <a:avLst/>
          </a:prstGeom>
          <a:noFill/>
          <a:ln>
            <a:noFill/>
          </a:ln>
        </p:spPr>
      </p:pic>
      <p:sp>
        <p:nvSpPr>
          <p:cNvPr id="161" name="Google Shape;161;p20"/>
          <p:cNvSpPr txBox="1">
            <a:spLocks noGrp="1"/>
          </p:cNvSpPr>
          <p:nvPr>
            <p:ph type="title"/>
          </p:nvPr>
        </p:nvSpPr>
        <p:spPr>
          <a:xfrm>
            <a:off x="973880" y="784747"/>
            <a:ext cx="4808561" cy="1555842"/>
          </a:xfrm>
          <a:prstGeom prst="rect">
            <a:avLst/>
          </a:prstGeom>
          <a:noFill/>
          <a:ln>
            <a:noFill/>
          </a:ln>
        </p:spPr>
        <p:txBody>
          <a:bodyPr spcFirstLastPara="1" wrap="square" lIns="91425" tIns="45700" rIns="91425" bIns="45700" anchor="b" anchorCtr="0">
            <a:normAutofit/>
          </a:bodyPr>
          <a:lstStyle/>
          <a:p>
            <a:pPr marL="0" lvl="0" indent="0" algn="l" rtl="0">
              <a:lnSpc>
                <a:spcPct val="100000"/>
              </a:lnSpc>
              <a:spcBef>
                <a:spcPts val="0"/>
              </a:spcBef>
              <a:spcAft>
                <a:spcPts val="0"/>
              </a:spcAft>
              <a:buClr>
                <a:schemeClr val="dk1"/>
              </a:buClr>
              <a:buSzPts val="3600"/>
              <a:buFont typeface="Arial"/>
              <a:buNone/>
            </a:pPr>
            <a:r>
              <a:rPr lang="en-IN" sz="3600"/>
              <a:t>Executive Summary</a:t>
            </a:r>
            <a:endParaRPr/>
          </a:p>
        </p:txBody>
      </p:sp>
      <p:pic>
        <p:nvPicPr>
          <p:cNvPr id="162" name="Google Shape;162;p20"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
        <p:nvSpPr>
          <p:cNvPr id="163" name="Google Shape;163;p20"/>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64" name="Google Shape;164;p20" descr="Indian Institute of Management Indore - Wikipedia"/>
          <p:cNvPicPr preferRelativeResize="0"/>
          <p:nvPr/>
        </p:nvPicPr>
        <p:blipFill rotWithShape="1">
          <a:blip r:embed="rId5">
            <a:alphaModFix/>
          </a:blip>
          <a:srcRect/>
          <a:stretch/>
        </p:blipFill>
        <p:spPr>
          <a:xfrm>
            <a:off x="88957" y="75842"/>
            <a:ext cx="411718" cy="6639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69" name="Google Shape;169;p2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21"/>
          <p:cNvSpPr/>
          <p:nvPr/>
        </p:nvSpPr>
        <p:spPr>
          <a:xfrm rot="10740000" flipH="1">
            <a:off x="-58916" y="-105868"/>
            <a:ext cx="12309832" cy="7069736"/>
          </a:xfrm>
          <a:custGeom>
            <a:avLst/>
            <a:gdLst/>
            <a:ahLst/>
            <a:cxnLst/>
            <a:rect l="l" t="t" r="r" b="b"/>
            <a:pathLst>
              <a:path w="12309832" h="7069736" extrusionOk="0">
                <a:moveTo>
                  <a:pt x="119689" y="7069736"/>
                </a:moveTo>
                <a:lnTo>
                  <a:pt x="12309832" y="6856956"/>
                </a:lnTo>
                <a:lnTo>
                  <a:pt x="12190143" y="0"/>
                </a:lnTo>
                <a:lnTo>
                  <a:pt x="0" y="212780"/>
                </a:lnTo>
                <a:close/>
              </a:path>
            </a:pathLst>
          </a:custGeom>
          <a:gradFill>
            <a:gsLst>
              <a:gs pos="0">
                <a:schemeClr val="lt2"/>
              </a:gs>
              <a:gs pos="32000">
                <a:schemeClr val="lt2"/>
              </a:gs>
              <a:gs pos="100000">
                <a:srgbClr val="D693DB"/>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21"/>
          <p:cNvSpPr/>
          <p:nvPr/>
        </p:nvSpPr>
        <p:spPr>
          <a:xfrm>
            <a:off x="792571" y="734156"/>
            <a:ext cx="10617872" cy="538161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21"/>
          <p:cNvSpPr txBox="1">
            <a:spLocks noGrp="1"/>
          </p:cNvSpPr>
          <p:nvPr>
            <p:ph type="title"/>
          </p:nvPr>
        </p:nvSpPr>
        <p:spPr>
          <a:xfrm>
            <a:off x="2129817" y="1143001"/>
            <a:ext cx="7917227" cy="57415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Font typeface="Arial"/>
              <a:buNone/>
            </a:pPr>
            <a:r>
              <a:rPr lang="en-IN" sz="2800"/>
              <a:t>Executive Summary</a:t>
            </a:r>
            <a:endParaRPr/>
          </a:p>
        </p:txBody>
      </p:sp>
      <p:grpSp>
        <p:nvGrpSpPr>
          <p:cNvPr id="173" name="Google Shape;173;p21"/>
          <p:cNvGrpSpPr/>
          <p:nvPr/>
        </p:nvGrpSpPr>
        <p:grpSpPr>
          <a:xfrm>
            <a:off x="1969385" y="2529165"/>
            <a:ext cx="8267408" cy="2690146"/>
            <a:chOff x="55523" y="128865"/>
            <a:chExt cx="8267408" cy="2690146"/>
          </a:xfrm>
        </p:grpSpPr>
        <p:sp>
          <p:nvSpPr>
            <p:cNvPr id="174" name="Google Shape;174;p21"/>
            <p:cNvSpPr/>
            <p:nvPr/>
          </p:nvSpPr>
          <p:spPr>
            <a:xfrm>
              <a:off x="55523" y="128865"/>
              <a:ext cx="1094503" cy="1094503"/>
            </a:xfrm>
            <a:prstGeom prst="ellipse">
              <a:avLst/>
            </a:prstGeom>
            <a:solidFill>
              <a:srgbClr val="B03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285368" y="358711"/>
              <a:ext cx="634811" cy="634811"/>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a:off x="1384563" y="128865"/>
              <a:ext cx="2579900" cy="10945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txBox="1"/>
            <p:nvPr/>
          </p:nvSpPr>
          <p:spPr>
            <a:xfrm>
              <a:off x="1384563" y="128865"/>
              <a:ext cx="2579900" cy="10945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IN" sz="1100" b="1">
                  <a:solidFill>
                    <a:schemeClr val="dk1"/>
                  </a:solidFill>
                  <a:latin typeface="Arial"/>
                  <a:ea typeface="Arial"/>
                  <a:cs typeface="Arial"/>
                  <a:sym typeface="Arial"/>
                </a:rPr>
                <a:t>Introduction: </a:t>
              </a:r>
              <a:r>
                <a:rPr lang="en-IN" sz="1100">
                  <a:solidFill>
                    <a:schemeClr val="dk1"/>
                  </a:solidFill>
                  <a:latin typeface="Arial"/>
                  <a:ea typeface="Arial"/>
                  <a:cs typeface="Arial"/>
                  <a:sym typeface="Arial"/>
                </a:rPr>
                <a:t>This presentation outlines a strategic project undertaken to help a Production House/Investor with data-driven insights for optimizing movie production investments. </a:t>
              </a:r>
              <a:endParaRPr sz="1100">
                <a:solidFill>
                  <a:schemeClr val="dk1"/>
                </a:solidFill>
                <a:latin typeface="Arial"/>
                <a:ea typeface="Arial"/>
                <a:cs typeface="Arial"/>
                <a:sym typeface="Arial"/>
              </a:endParaRPr>
            </a:p>
          </p:txBody>
        </p:sp>
        <p:sp>
          <p:nvSpPr>
            <p:cNvPr id="178" name="Google Shape;178;p21"/>
            <p:cNvSpPr/>
            <p:nvPr/>
          </p:nvSpPr>
          <p:spPr>
            <a:xfrm>
              <a:off x="4413992" y="128865"/>
              <a:ext cx="1094503" cy="1094503"/>
            </a:xfrm>
            <a:prstGeom prst="ellipse">
              <a:avLst/>
            </a:prstGeom>
            <a:solidFill>
              <a:srgbClr val="C24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1"/>
            <p:cNvSpPr/>
            <p:nvPr/>
          </p:nvSpPr>
          <p:spPr>
            <a:xfrm>
              <a:off x="4643837" y="358711"/>
              <a:ext cx="634811" cy="634811"/>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p:nvPr/>
          </p:nvSpPr>
          <p:spPr>
            <a:xfrm>
              <a:off x="5743031" y="128865"/>
              <a:ext cx="2579900" cy="10945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txBox="1"/>
            <p:nvPr/>
          </p:nvSpPr>
          <p:spPr>
            <a:xfrm>
              <a:off x="5743031" y="128865"/>
              <a:ext cx="2579900" cy="10945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IN" sz="1100" b="1">
                  <a:solidFill>
                    <a:schemeClr val="dk1"/>
                  </a:solidFill>
                  <a:latin typeface="Arial"/>
                  <a:ea typeface="Arial"/>
                  <a:cs typeface="Arial"/>
                  <a:sym typeface="Arial"/>
                </a:rPr>
                <a:t>Business Problem: </a:t>
              </a:r>
              <a:r>
                <a:rPr lang="en-IN" sz="1100">
                  <a:solidFill>
                    <a:schemeClr val="dk1"/>
                  </a:solidFill>
                  <a:latin typeface="Arial"/>
                  <a:ea typeface="Arial"/>
                  <a:cs typeface="Arial"/>
                  <a:sym typeface="Arial"/>
                </a:rPr>
                <a:t>Production House/Investor faces varied problems including inefficiencies in resource allocation, risk mitigation, revenue forecasting, and achieving a competitive edge in a saturated market.</a:t>
              </a:r>
              <a:endParaRPr sz="1100">
                <a:solidFill>
                  <a:schemeClr val="dk1"/>
                </a:solidFill>
                <a:latin typeface="Arial"/>
                <a:ea typeface="Arial"/>
                <a:cs typeface="Arial"/>
                <a:sym typeface="Arial"/>
              </a:endParaRPr>
            </a:p>
          </p:txBody>
        </p:sp>
        <p:sp>
          <p:nvSpPr>
            <p:cNvPr id="182" name="Google Shape;182;p21"/>
            <p:cNvSpPr/>
            <p:nvPr/>
          </p:nvSpPr>
          <p:spPr>
            <a:xfrm>
              <a:off x="55523" y="1724508"/>
              <a:ext cx="1094503" cy="1094503"/>
            </a:xfrm>
            <a:prstGeom prst="ellipse">
              <a:avLst/>
            </a:prstGeom>
            <a:solidFill>
              <a:srgbClr val="B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a:off x="285368" y="1954353"/>
              <a:ext cx="634811" cy="634811"/>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a:off x="1384563" y="1724508"/>
              <a:ext cx="2579900" cy="10945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txBox="1"/>
            <p:nvPr/>
          </p:nvSpPr>
          <p:spPr>
            <a:xfrm>
              <a:off x="1384563" y="1724508"/>
              <a:ext cx="2579900" cy="10945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IN" sz="1100" b="1">
                  <a:solidFill>
                    <a:schemeClr val="dk1"/>
                  </a:solidFill>
                  <a:latin typeface="Arial"/>
                  <a:ea typeface="Arial"/>
                  <a:cs typeface="Arial"/>
                  <a:sym typeface="Arial"/>
                </a:rPr>
                <a:t>Project Objective: </a:t>
              </a:r>
              <a:r>
                <a:rPr lang="en-IN" sz="1100">
                  <a:solidFill>
                    <a:schemeClr val="dk1"/>
                  </a:solidFill>
                  <a:latin typeface="Arial"/>
                  <a:ea typeface="Arial"/>
                  <a:cs typeface="Arial"/>
                  <a:sym typeface="Arial"/>
                </a:rPr>
                <a:t>The project's aim is to leverage past movie trends for crafting genre-specific budget recommendations, intended to optimize resource distribution for success and profitability.</a:t>
              </a:r>
              <a:endParaRPr sz="1100">
                <a:solidFill>
                  <a:schemeClr val="dk1"/>
                </a:solidFill>
                <a:latin typeface="Arial"/>
                <a:ea typeface="Arial"/>
                <a:cs typeface="Arial"/>
                <a:sym typeface="Arial"/>
              </a:endParaRPr>
            </a:p>
          </p:txBody>
        </p:sp>
        <p:sp>
          <p:nvSpPr>
            <p:cNvPr id="186" name="Google Shape;186;p21"/>
            <p:cNvSpPr/>
            <p:nvPr/>
          </p:nvSpPr>
          <p:spPr>
            <a:xfrm>
              <a:off x="4413992" y="1724508"/>
              <a:ext cx="1094503" cy="1094503"/>
            </a:xfrm>
            <a:prstGeom prst="ellipse">
              <a:avLst/>
            </a:prstGeom>
            <a:solidFill>
              <a:srgbClr val="C29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a:off x="4643837" y="1954353"/>
              <a:ext cx="634811" cy="634811"/>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a:off x="5743031" y="1724508"/>
              <a:ext cx="2579900" cy="10945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txBox="1"/>
            <p:nvPr/>
          </p:nvSpPr>
          <p:spPr>
            <a:xfrm>
              <a:off x="5743031" y="1724508"/>
              <a:ext cx="2579900" cy="10945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IN" sz="1100" b="1">
                  <a:solidFill>
                    <a:schemeClr val="dk1"/>
                  </a:solidFill>
                  <a:latin typeface="Arial"/>
                  <a:ea typeface="Arial"/>
                  <a:cs typeface="Arial"/>
                  <a:sym typeface="Arial"/>
                </a:rPr>
                <a:t>Methodology:</a:t>
              </a:r>
              <a:r>
                <a:rPr lang="en-IN" sz="1100">
                  <a:solidFill>
                    <a:schemeClr val="dk1"/>
                  </a:solidFill>
                  <a:latin typeface="Arial"/>
                  <a:ea typeface="Arial"/>
                  <a:cs typeface="Arial"/>
                  <a:sym typeface="Arial"/>
                </a:rPr>
                <a:t> </a:t>
              </a:r>
              <a:r>
                <a:rPr lang="en-IN" sz="1100" b="0" i="0">
                  <a:solidFill>
                    <a:schemeClr val="dk1"/>
                  </a:solidFill>
                  <a:latin typeface="Arial"/>
                  <a:ea typeface="Arial"/>
                  <a:cs typeface="Arial"/>
                  <a:sym typeface="Arial"/>
                </a:rPr>
                <a:t>We utilized the CRISP-DM framework, progressing from defining the problem to deploying a solution, ensuring efficiency and alignment with stakeholder objectives.</a:t>
              </a:r>
              <a:endParaRPr sz="1100">
                <a:solidFill>
                  <a:schemeClr val="dk1"/>
                </a:solidFill>
                <a:latin typeface="Arial"/>
                <a:ea typeface="Arial"/>
                <a:cs typeface="Arial"/>
                <a:sym typeface="Arial"/>
              </a:endParaRPr>
            </a:p>
          </p:txBody>
        </p:sp>
      </p:grpSp>
      <p:pic>
        <p:nvPicPr>
          <p:cNvPr id="190" name="Google Shape;190;p21" descr="Logo&#10;&#10;Description automatically generated with medium confidence"/>
          <p:cNvPicPr preferRelativeResize="0"/>
          <p:nvPr/>
        </p:nvPicPr>
        <p:blipFill rotWithShape="1">
          <a:blip r:embed="rId7">
            <a:alphaModFix/>
          </a:blip>
          <a:srcRect/>
          <a:stretch/>
        </p:blipFill>
        <p:spPr>
          <a:xfrm>
            <a:off x="10689835" y="6353816"/>
            <a:ext cx="1057729" cy="504184"/>
          </a:xfrm>
          <a:prstGeom prst="rect">
            <a:avLst/>
          </a:prstGeom>
          <a:noFill/>
          <a:ln>
            <a:noFill/>
          </a:ln>
        </p:spPr>
      </p:pic>
      <p:sp>
        <p:nvSpPr>
          <p:cNvPr id="191" name="Google Shape;191;p21"/>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192" name="Google Shape;192;p21" descr="Indian Institute of Management Indore - Wikipedia"/>
          <p:cNvPicPr preferRelativeResize="0"/>
          <p:nvPr/>
        </p:nvPicPr>
        <p:blipFill rotWithShape="1">
          <a:blip r:embed="rId8">
            <a:alphaModFix/>
          </a:blip>
          <a:srcRect/>
          <a:stretch/>
        </p:blipFill>
        <p:spPr>
          <a:xfrm>
            <a:off x="88957" y="75842"/>
            <a:ext cx="411718" cy="66391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22"/>
          <p:cNvSpPr/>
          <p:nvPr/>
        </p:nvSpPr>
        <p:spPr>
          <a:xfrm rot="10740000" flipH="1">
            <a:off x="-58916" y="-105868"/>
            <a:ext cx="12309832" cy="7069736"/>
          </a:xfrm>
          <a:custGeom>
            <a:avLst/>
            <a:gdLst/>
            <a:ahLst/>
            <a:cxnLst/>
            <a:rect l="l" t="t" r="r" b="b"/>
            <a:pathLst>
              <a:path w="12309832" h="7069736" extrusionOk="0">
                <a:moveTo>
                  <a:pt x="119689" y="7069736"/>
                </a:moveTo>
                <a:lnTo>
                  <a:pt x="12309832" y="6856956"/>
                </a:lnTo>
                <a:lnTo>
                  <a:pt x="12190143" y="0"/>
                </a:lnTo>
                <a:lnTo>
                  <a:pt x="0" y="212780"/>
                </a:lnTo>
                <a:close/>
              </a:path>
            </a:pathLst>
          </a:custGeom>
          <a:gradFill>
            <a:gsLst>
              <a:gs pos="0">
                <a:schemeClr val="lt2"/>
              </a:gs>
              <a:gs pos="32000">
                <a:schemeClr val="lt2"/>
              </a:gs>
              <a:gs pos="100000">
                <a:srgbClr val="D693DB"/>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22"/>
          <p:cNvSpPr/>
          <p:nvPr/>
        </p:nvSpPr>
        <p:spPr>
          <a:xfrm>
            <a:off x="792571" y="734156"/>
            <a:ext cx="10617872" cy="538161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22"/>
          <p:cNvSpPr txBox="1">
            <a:spLocks noGrp="1"/>
          </p:cNvSpPr>
          <p:nvPr>
            <p:ph type="title"/>
          </p:nvPr>
        </p:nvSpPr>
        <p:spPr>
          <a:xfrm>
            <a:off x="2129817" y="1143001"/>
            <a:ext cx="7917227" cy="57415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Font typeface="Arial"/>
              <a:buNone/>
            </a:pPr>
            <a:r>
              <a:rPr lang="en-IN" sz="2800"/>
              <a:t>Executive Summary</a:t>
            </a:r>
            <a:endParaRPr/>
          </a:p>
        </p:txBody>
      </p:sp>
      <p:grpSp>
        <p:nvGrpSpPr>
          <p:cNvPr id="201" name="Google Shape;201;p22"/>
          <p:cNvGrpSpPr/>
          <p:nvPr/>
        </p:nvGrpSpPr>
        <p:grpSpPr>
          <a:xfrm>
            <a:off x="1969385" y="2529165"/>
            <a:ext cx="8267408" cy="2690146"/>
            <a:chOff x="55523" y="128865"/>
            <a:chExt cx="8267408" cy="2690146"/>
          </a:xfrm>
        </p:grpSpPr>
        <p:sp>
          <p:nvSpPr>
            <p:cNvPr id="202" name="Google Shape;202;p22"/>
            <p:cNvSpPr/>
            <p:nvPr/>
          </p:nvSpPr>
          <p:spPr>
            <a:xfrm>
              <a:off x="55523" y="128865"/>
              <a:ext cx="1094503" cy="1094503"/>
            </a:xfrm>
            <a:prstGeom prst="ellipse">
              <a:avLst/>
            </a:prstGeom>
            <a:solidFill>
              <a:srgbClr val="B039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285368" y="358711"/>
              <a:ext cx="634811" cy="634811"/>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1384563" y="128865"/>
              <a:ext cx="2579900" cy="10945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txBox="1"/>
            <p:nvPr/>
          </p:nvSpPr>
          <p:spPr>
            <a:xfrm>
              <a:off x="1384563" y="128865"/>
              <a:ext cx="2579900" cy="1094503"/>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en-IN" sz="1100" b="1">
                  <a:solidFill>
                    <a:schemeClr val="dk1"/>
                  </a:solidFill>
                  <a:latin typeface="Arial"/>
                  <a:ea typeface="Arial"/>
                  <a:cs typeface="Arial"/>
                  <a:sym typeface="Arial"/>
                </a:rPr>
                <a:t>Key Findings – </a:t>
              </a:r>
              <a:endParaRPr/>
            </a:p>
            <a:p>
              <a:pPr marL="0" marR="0" lvl="0" indent="0" algn="l" rtl="0">
                <a:lnSpc>
                  <a:spcPct val="90000"/>
                </a:lnSpc>
                <a:spcBef>
                  <a:spcPts val="385"/>
                </a:spcBef>
                <a:spcAft>
                  <a:spcPts val="0"/>
                </a:spcAft>
                <a:buClr>
                  <a:schemeClr val="dk1"/>
                </a:buClr>
                <a:buSzPts val="1100"/>
                <a:buFont typeface="Arial"/>
                <a:buNone/>
              </a:pPr>
              <a:r>
                <a:rPr lang="en-IN" sz="1100">
                  <a:solidFill>
                    <a:schemeClr val="dk1"/>
                  </a:solidFill>
                  <a:latin typeface="Arial"/>
                  <a:ea typeface="Arial"/>
                  <a:cs typeface="Arial"/>
                  <a:sym typeface="Arial"/>
                </a:rPr>
                <a:t>Genre Analysis. </a:t>
              </a:r>
              <a:endParaRPr/>
            </a:p>
            <a:p>
              <a:pPr marL="0" marR="0" lvl="0" indent="0" algn="l" rtl="0">
                <a:lnSpc>
                  <a:spcPct val="90000"/>
                </a:lnSpc>
                <a:spcBef>
                  <a:spcPts val="385"/>
                </a:spcBef>
                <a:spcAft>
                  <a:spcPts val="0"/>
                </a:spcAft>
                <a:buClr>
                  <a:schemeClr val="dk1"/>
                </a:buClr>
                <a:buSzPts val="1100"/>
                <a:buFont typeface="Arial"/>
                <a:buNone/>
              </a:pPr>
              <a:r>
                <a:rPr lang="en-IN" sz="1100">
                  <a:solidFill>
                    <a:schemeClr val="dk1"/>
                  </a:solidFill>
                  <a:latin typeface="Arial"/>
                  <a:ea typeface="Arial"/>
                  <a:cs typeface="Arial"/>
                  <a:sym typeface="Arial"/>
                </a:rPr>
                <a:t>Season Analysis. </a:t>
              </a:r>
              <a:endParaRPr/>
            </a:p>
            <a:p>
              <a:pPr marL="0" marR="0" lvl="0" indent="0" algn="l" rtl="0">
                <a:lnSpc>
                  <a:spcPct val="90000"/>
                </a:lnSpc>
                <a:spcBef>
                  <a:spcPts val="385"/>
                </a:spcBef>
                <a:spcAft>
                  <a:spcPts val="0"/>
                </a:spcAft>
                <a:buClr>
                  <a:schemeClr val="dk1"/>
                </a:buClr>
                <a:buSzPts val="1100"/>
                <a:buFont typeface="Arial"/>
                <a:buNone/>
              </a:pPr>
              <a:r>
                <a:rPr lang="en-IN" sz="1100">
                  <a:solidFill>
                    <a:schemeClr val="dk1"/>
                  </a:solidFill>
                  <a:latin typeface="Arial"/>
                  <a:ea typeface="Arial"/>
                  <a:cs typeface="Arial"/>
                  <a:sym typeface="Arial"/>
                </a:rPr>
                <a:t>Fate Analysis. </a:t>
              </a:r>
              <a:endParaRPr/>
            </a:p>
            <a:p>
              <a:pPr marL="0" marR="0" lvl="0" indent="0" algn="l" rtl="0">
                <a:lnSpc>
                  <a:spcPct val="90000"/>
                </a:lnSpc>
                <a:spcBef>
                  <a:spcPts val="385"/>
                </a:spcBef>
                <a:spcAft>
                  <a:spcPts val="0"/>
                </a:spcAft>
                <a:buClr>
                  <a:schemeClr val="dk1"/>
                </a:buClr>
                <a:buSzPts val="1100"/>
                <a:buFont typeface="Arial"/>
                <a:buNone/>
              </a:pPr>
              <a:r>
                <a:rPr lang="en-IN" sz="1100">
                  <a:solidFill>
                    <a:schemeClr val="dk1"/>
                  </a:solidFill>
                  <a:latin typeface="Arial"/>
                  <a:ea typeface="Arial"/>
                  <a:cs typeface="Arial"/>
                  <a:sym typeface="Arial"/>
                </a:rPr>
                <a:t>Trend Analysis. </a:t>
              </a:r>
              <a:endParaRPr sz="1100">
                <a:solidFill>
                  <a:schemeClr val="dk1"/>
                </a:solidFill>
                <a:latin typeface="Arial"/>
                <a:ea typeface="Arial"/>
                <a:cs typeface="Arial"/>
                <a:sym typeface="Arial"/>
              </a:endParaRPr>
            </a:p>
          </p:txBody>
        </p:sp>
        <p:sp>
          <p:nvSpPr>
            <p:cNvPr id="206" name="Google Shape;206;p22"/>
            <p:cNvSpPr/>
            <p:nvPr/>
          </p:nvSpPr>
          <p:spPr>
            <a:xfrm>
              <a:off x="4413992" y="128865"/>
              <a:ext cx="1094503" cy="1094503"/>
            </a:xfrm>
            <a:prstGeom prst="ellipse">
              <a:avLst/>
            </a:prstGeom>
            <a:solidFill>
              <a:srgbClr val="C24C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4643837" y="358711"/>
              <a:ext cx="634811" cy="634811"/>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5743031" y="128865"/>
              <a:ext cx="2579900" cy="10945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txBox="1"/>
            <p:nvPr/>
          </p:nvSpPr>
          <p:spPr>
            <a:xfrm>
              <a:off x="5743031" y="128865"/>
              <a:ext cx="2579900" cy="1094503"/>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en-IN" sz="1100" b="1">
                  <a:solidFill>
                    <a:schemeClr val="dk1"/>
                  </a:solidFill>
                  <a:latin typeface="Arial"/>
                  <a:ea typeface="Arial"/>
                  <a:cs typeface="Arial"/>
                  <a:sym typeface="Arial"/>
                </a:rPr>
                <a:t>Budget Recommendations: </a:t>
              </a:r>
              <a:r>
                <a:rPr lang="en-IN" sz="1100">
                  <a:solidFill>
                    <a:schemeClr val="dk1"/>
                  </a:solidFill>
                  <a:latin typeface="Arial"/>
                  <a:ea typeface="Arial"/>
                  <a:cs typeface="Arial"/>
                  <a:sym typeface="Arial"/>
                </a:rPr>
                <a:t>Provides actionable budgeting strategies for each genre, grounded in data analysis, aimed at minimizing financial risks while maximizing potential returns.</a:t>
              </a:r>
              <a:endParaRPr sz="1100">
                <a:solidFill>
                  <a:schemeClr val="dk1"/>
                </a:solidFill>
                <a:latin typeface="Arial"/>
                <a:ea typeface="Arial"/>
                <a:cs typeface="Arial"/>
                <a:sym typeface="Arial"/>
              </a:endParaRPr>
            </a:p>
          </p:txBody>
        </p:sp>
        <p:sp>
          <p:nvSpPr>
            <p:cNvPr id="210" name="Google Shape;210;p22"/>
            <p:cNvSpPr/>
            <p:nvPr/>
          </p:nvSpPr>
          <p:spPr>
            <a:xfrm>
              <a:off x="55523" y="1724508"/>
              <a:ext cx="1094503" cy="1094503"/>
            </a:xfrm>
            <a:prstGeom prst="ellipse">
              <a:avLst/>
            </a:prstGeom>
            <a:solidFill>
              <a:srgbClr val="B04F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285368" y="1954353"/>
              <a:ext cx="634811" cy="634811"/>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384563" y="1724508"/>
              <a:ext cx="2579900" cy="10945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txBox="1"/>
            <p:nvPr/>
          </p:nvSpPr>
          <p:spPr>
            <a:xfrm>
              <a:off x="1384563" y="1724508"/>
              <a:ext cx="2579900" cy="1094503"/>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en-IN" sz="1100" b="1">
                  <a:solidFill>
                    <a:schemeClr val="dk1"/>
                  </a:solidFill>
                  <a:latin typeface="Arial"/>
                  <a:ea typeface="Arial"/>
                  <a:cs typeface="Arial"/>
                  <a:sym typeface="Arial"/>
                </a:rPr>
                <a:t>Strategic Insights: </a:t>
              </a:r>
              <a:r>
                <a:rPr lang="en-IN" sz="1100">
                  <a:solidFill>
                    <a:schemeClr val="dk1"/>
                  </a:solidFill>
                  <a:latin typeface="Arial"/>
                  <a:ea typeface="Arial"/>
                  <a:cs typeface="Arial"/>
                  <a:sym typeface="Arial"/>
                </a:rPr>
                <a:t>We have identified the least risky genres and their optimal time for release with an indication of their optimal budget range and risk rating for a particular project. We have also been able to forecast the revenue of future projects. </a:t>
              </a:r>
              <a:endParaRPr sz="1100">
                <a:solidFill>
                  <a:schemeClr val="dk1"/>
                </a:solidFill>
                <a:latin typeface="Arial"/>
                <a:ea typeface="Arial"/>
                <a:cs typeface="Arial"/>
                <a:sym typeface="Arial"/>
              </a:endParaRPr>
            </a:p>
          </p:txBody>
        </p:sp>
        <p:sp>
          <p:nvSpPr>
            <p:cNvPr id="214" name="Google Shape;214;p22"/>
            <p:cNvSpPr/>
            <p:nvPr/>
          </p:nvSpPr>
          <p:spPr>
            <a:xfrm>
              <a:off x="4413992" y="1724508"/>
              <a:ext cx="1094503" cy="1094503"/>
            </a:xfrm>
            <a:prstGeom prst="ellipse">
              <a:avLst/>
            </a:prstGeom>
            <a:solidFill>
              <a:srgbClr val="C295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2"/>
            <p:cNvSpPr/>
            <p:nvPr/>
          </p:nvSpPr>
          <p:spPr>
            <a:xfrm>
              <a:off x="4643837" y="1954353"/>
              <a:ext cx="634811" cy="634811"/>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p:nvPr/>
          </p:nvSpPr>
          <p:spPr>
            <a:xfrm>
              <a:off x="5743031" y="1724508"/>
              <a:ext cx="2579900" cy="10945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txBox="1"/>
            <p:nvPr/>
          </p:nvSpPr>
          <p:spPr>
            <a:xfrm>
              <a:off x="5743031" y="1724508"/>
              <a:ext cx="2579900" cy="1094503"/>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1100"/>
                <a:buFont typeface="Arial"/>
                <a:buNone/>
              </a:pPr>
              <a:r>
                <a:rPr lang="en-IN" sz="1100" b="1">
                  <a:solidFill>
                    <a:schemeClr val="dk1"/>
                  </a:solidFill>
                  <a:latin typeface="Arial"/>
                  <a:ea typeface="Arial"/>
                  <a:cs typeface="Arial"/>
                  <a:sym typeface="Arial"/>
                </a:rPr>
                <a:t>Implementation Roadmap: </a:t>
              </a:r>
              <a:r>
                <a:rPr lang="en-IN" sz="1100">
                  <a:solidFill>
                    <a:schemeClr val="dk1"/>
                  </a:solidFill>
                  <a:latin typeface="Arial"/>
                  <a:ea typeface="Arial"/>
                  <a:cs typeface="Arial"/>
                  <a:sym typeface="Arial"/>
                </a:rPr>
                <a:t>Outlines pragmatic steps for Production House/ Investor to implement the recommendations, with considerations for dynamic market adaptability.</a:t>
              </a:r>
              <a:endParaRPr sz="1100">
                <a:solidFill>
                  <a:schemeClr val="dk1"/>
                </a:solidFill>
                <a:latin typeface="Arial"/>
                <a:ea typeface="Arial"/>
                <a:cs typeface="Arial"/>
                <a:sym typeface="Arial"/>
              </a:endParaRPr>
            </a:p>
          </p:txBody>
        </p:sp>
      </p:grpSp>
      <p:pic>
        <p:nvPicPr>
          <p:cNvPr id="218" name="Google Shape;218;p22" descr="Logo&#10;&#10;Description automatically generated with medium confidence"/>
          <p:cNvPicPr preferRelativeResize="0"/>
          <p:nvPr/>
        </p:nvPicPr>
        <p:blipFill rotWithShape="1">
          <a:blip r:embed="rId7">
            <a:alphaModFix/>
          </a:blip>
          <a:srcRect/>
          <a:stretch/>
        </p:blipFill>
        <p:spPr>
          <a:xfrm>
            <a:off x="10689835" y="6353816"/>
            <a:ext cx="1057729" cy="504184"/>
          </a:xfrm>
          <a:prstGeom prst="rect">
            <a:avLst/>
          </a:prstGeom>
          <a:noFill/>
          <a:ln>
            <a:noFill/>
          </a:ln>
        </p:spPr>
      </p:pic>
      <p:sp>
        <p:nvSpPr>
          <p:cNvPr id="219" name="Google Shape;219;p22"/>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220" name="Google Shape;220;p22" descr="Indian Institute of Management Indore - Wikipedia"/>
          <p:cNvPicPr preferRelativeResize="0"/>
          <p:nvPr/>
        </p:nvPicPr>
        <p:blipFill rotWithShape="1">
          <a:blip r:embed="rId8">
            <a:alphaModFix/>
          </a:blip>
          <a:srcRect/>
          <a:stretch/>
        </p:blipFill>
        <p:spPr>
          <a:xfrm>
            <a:off x="88957" y="75842"/>
            <a:ext cx="411718" cy="6639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4"/>
        <p:cNvGrpSpPr/>
        <p:nvPr/>
      </p:nvGrpSpPr>
      <p:grpSpPr>
        <a:xfrm>
          <a:off x="0" y="0"/>
          <a:ext cx="0" cy="0"/>
          <a:chOff x="0" y="0"/>
          <a:chExt cx="0" cy="0"/>
        </a:xfrm>
      </p:grpSpPr>
      <p:sp>
        <p:nvSpPr>
          <p:cNvPr id="225" name="Google Shape;225;p2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23"/>
          <p:cNvSpPr/>
          <p:nvPr/>
        </p:nvSpPr>
        <p:spPr>
          <a:xfrm rot="10740000" flipH="1">
            <a:off x="-58916" y="-105868"/>
            <a:ext cx="12309832" cy="7069736"/>
          </a:xfrm>
          <a:custGeom>
            <a:avLst/>
            <a:gdLst/>
            <a:ahLst/>
            <a:cxnLst/>
            <a:rect l="l" t="t" r="r" b="b"/>
            <a:pathLst>
              <a:path w="12309832" h="7069736" extrusionOk="0">
                <a:moveTo>
                  <a:pt x="119689" y="7069736"/>
                </a:moveTo>
                <a:lnTo>
                  <a:pt x="12309832" y="6856956"/>
                </a:lnTo>
                <a:lnTo>
                  <a:pt x="12190143" y="0"/>
                </a:lnTo>
                <a:lnTo>
                  <a:pt x="0" y="212780"/>
                </a:lnTo>
                <a:close/>
              </a:path>
            </a:pathLst>
          </a:custGeom>
          <a:gradFill>
            <a:gsLst>
              <a:gs pos="0">
                <a:schemeClr val="lt2"/>
              </a:gs>
              <a:gs pos="32000">
                <a:schemeClr val="lt2"/>
              </a:gs>
              <a:gs pos="100000">
                <a:srgbClr val="D693DB"/>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23"/>
          <p:cNvSpPr/>
          <p:nvPr/>
        </p:nvSpPr>
        <p:spPr>
          <a:xfrm>
            <a:off x="792571" y="734156"/>
            <a:ext cx="10617872" cy="538161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23"/>
          <p:cNvSpPr txBox="1">
            <a:spLocks noGrp="1"/>
          </p:cNvSpPr>
          <p:nvPr>
            <p:ph type="title"/>
          </p:nvPr>
        </p:nvSpPr>
        <p:spPr>
          <a:xfrm>
            <a:off x="2129817" y="1143001"/>
            <a:ext cx="7917227" cy="57415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800"/>
              <a:buFont typeface="Arial"/>
              <a:buNone/>
            </a:pPr>
            <a:r>
              <a:rPr lang="en-IN" sz="2800"/>
              <a:t>Executive Summary</a:t>
            </a:r>
            <a:endParaRPr/>
          </a:p>
        </p:txBody>
      </p:sp>
      <p:grpSp>
        <p:nvGrpSpPr>
          <p:cNvPr id="229" name="Google Shape;229;p23"/>
          <p:cNvGrpSpPr/>
          <p:nvPr/>
        </p:nvGrpSpPr>
        <p:grpSpPr>
          <a:xfrm>
            <a:off x="1918933" y="2432123"/>
            <a:ext cx="8368313" cy="2884230"/>
            <a:chOff x="5071" y="31823"/>
            <a:chExt cx="8368313" cy="2884230"/>
          </a:xfrm>
        </p:grpSpPr>
        <p:sp>
          <p:nvSpPr>
            <p:cNvPr id="230" name="Google Shape;230;p23"/>
            <p:cNvSpPr/>
            <p:nvPr/>
          </p:nvSpPr>
          <p:spPr>
            <a:xfrm>
              <a:off x="1063134" y="31823"/>
              <a:ext cx="1731375" cy="1731375"/>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5071" y="2196053"/>
              <a:ext cx="38475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txBox="1"/>
            <p:nvPr/>
          </p:nvSpPr>
          <p:spPr>
            <a:xfrm>
              <a:off x="5071" y="2196053"/>
              <a:ext cx="38475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100"/>
                <a:buFont typeface="Arial"/>
                <a:buNone/>
              </a:pPr>
              <a:r>
                <a:rPr lang="en-IN" sz="1100" b="1">
                  <a:solidFill>
                    <a:schemeClr val="dk1"/>
                  </a:solidFill>
                  <a:latin typeface="Arial"/>
                  <a:ea typeface="Arial"/>
                  <a:cs typeface="Arial"/>
                  <a:sym typeface="Arial"/>
                </a:rPr>
                <a:t>Conclusion &amp; Next Steps: </a:t>
              </a:r>
              <a:r>
                <a:rPr lang="en-IN" sz="1100">
                  <a:solidFill>
                    <a:schemeClr val="dk1"/>
                  </a:solidFill>
                  <a:latin typeface="Arial"/>
                  <a:ea typeface="Arial"/>
                  <a:cs typeface="Arial"/>
                  <a:sym typeface="Arial"/>
                </a:rPr>
                <a:t>Consolidates the presentation's key takeaways, emphasizing the projected impact on Production House/ Investor's operational success, and suggests avenues for continuous strategy refinement.</a:t>
              </a:r>
              <a:endParaRPr sz="1100">
                <a:solidFill>
                  <a:schemeClr val="dk1"/>
                </a:solidFill>
                <a:latin typeface="Arial"/>
                <a:ea typeface="Arial"/>
                <a:cs typeface="Arial"/>
                <a:sym typeface="Arial"/>
              </a:endParaRPr>
            </a:p>
          </p:txBody>
        </p:sp>
        <p:sp>
          <p:nvSpPr>
            <p:cNvPr id="233" name="Google Shape;233;p23"/>
            <p:cNvSpPr/>
            <p:nvPr/>
          </p:nvSpPr>
          <p:spPr>
            <a:xfrm>
              <a:off x="5583946" y="31823"/>
              <a:ext cx="1731375" cy="173137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4525884" y="2196053"/>
              <a:ext cx="38475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txBox="1"/>
            <p:nvPr/>
          </p:nvSpPr>
          <p:spPr>
            <a:xfrm>
              <a:off x="4525884" y="2196053"/>
              <a:ext cx="3847500" cy="720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100"/>
                <a:buFont typeface="Arial"/>
                <a:buNone/>
              </a:pPr>
              <a:r>
                <a:rPr lang="en-IN" sz="1100" b="1">
                  <a:solidFill>
                    <a:schemeClr val="dk1"/>
                  </a:solidFill>
                  <a:latin typeface="Arial"/>
                  <a:ea typeface="Arial"/>
                  <a:cs typeface="Arial"/>
                  <a:sym typeface="Arial"/>
                </a:rPr>
                <a:t>Q&amp;A: </a:t>
              </a:r>
              <a:r>
                <a:rPr lang="en-IN" sz="1100">
                  <a:solidFill>
                    <a:schemeClr val="dk1"/>
                  </a:solidFill>
                  <a:latin typeface="Arial"/>
                  <a:ea typeface="Arial"/>
                  <a:cs typeface="Arial"/>
                  <a:sym typeface="Arial"/>
                </a:rPr>
                <a:t>Invites queries and discussions, facilitating deeper engagement with the subject matter.</a:t>
              </a:r>
              <a:endParaRPr sz="1100">
                <a:solidFill>
                  <a:schemeClr val="dk1"/>
                </a:solidFill>
                <a:latin typeface="Arial"/>
                <a:ea typeface="Arial"/>
                <a:cs typeface="Arial"/>
                <a:sym typeface="Arial"/>
              </a:endParaRPr>
            </a:p>
          </p:txBody>
        </p:sp>
      </p:grpSp>
      <p:pic>
        <p:nvPicPr>
          <p:cNvPr id="236" name="Google Shape;236;p23" descr="Logo&#10;&#10;Description automatically generated with medium confidence"/>
          <p:cNvPicPr preferRelativeResize="0"/>
          <p:nvPr/>
        </p:nvPicPr>
        <p:blipFill rotWithShape="1">
          <a:blip r:embed="rId5">
            <a:alphaModFix/>
          </a:blip>
          <a:srcRect/>
          <a:stretch/>
        </p:blipFill>
        <p:spPr>
          <a:xfrm>
            <a:off x="10689835" y="6353816"/>
            <a:ext cx="1057729" cy="504184"/>
          </a:xfrm>
          <a:prstGeom prst="rect">
            <a:avLst/>
          </a:prstGeom>
          <a:noFill/>
          <a:ln>
            <a:noFill/>
          </a:ln>
        </p:spPr>
      </p:pic>
      <p:sp>
        <p:nvSpPr>
          <p:cNvPr id="237" name="Google Shape;237;p23"/>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200" b="0" i="0">
                <a:solidFill>
                  <a:schemeClr val="dk1"/>
                </a:solidFill>
                <a:latin typeface="Arial"/>
                <a:ea typeface="Arial"/>
                <a:cs typeface="Arial"/>
                <a:sym typeface="Arial"/>
              </a:rPr>
              <a:t>© 2021 Jigsaw Academy Education Pvt Ltd.</a:t>
            </a:r>
            <a:endParaRPr/>
          </a:p>
        </p:txBody>
      </p:sp>
      <p:pic>
        <p:nvPicPr>
          <p:cNvPr id="238" name="Google Shape;238;p23" descr="Indian Institute of Management Indore - Wikipedia"/>
          <p:cNvPicPr preferRelativeResize="0"/>
          <p:nvPr/>
        </p:nvPicPr>
        <p:blipFill rotWithShape="1">
          <a:blip r:embed="rId6">
            <a:alphaModFix/>
          </a:blip>
          <a:srcRect/>
          <a:stretch/>
        </p:blipFill>
        <p:spPr>
          <a:xfrm>
            <a:off x="88957" y="75842"/>
            <a:ext cx="411718" cy="663913"/>
          </a:xfrm>
          <a:prstGeom prst="rect">
            <a:avLst/>
          </a:prstGeom>
          <a:noFill/>
          <a:ln>
            <a:noFill/>
          </a:ln>
        </p:spPr>
      </p:pic>
    </p:spTree>
  </p:cSld>
  <p:clrMapOvr>
    <a:masterClrMapping/>
  </p:clrMapOvr>
</p:sld>
</file>

<file path=ppt/theme/theme1.xml><?xml version="1.0" encoding="utf-8"?>
<a:theme xmlns:a="http://schemas.openxmlformats.org/drawingml/2006/main" name="SwellVTI">
  <a:themeElements>
    <a:clrScheme name="AnalogousFromDarkSeedRightStep">
      <a:dk1>
        <a:srgbClr val="000000"/>
      </a:dk1>
      <a:lt1>
        <a:srgbClr val="FFFFFF"/>
      </a:lt1>
      <a:dk2>
        <a:srgbClr val="412624"/>
      </a:dk2>
      <a:lt2>
        <a:srgbClr val="E2E8E2"/>
      </a:lt2>
      <a:accent1>
        <a:srgbClr val="BC4DC3"/>
      </a:accent1>
      <a:accent2>
        <a:srgbClr val="B13B87"/>
      </a:accent2>
      <a:accent3>
        <a:srgbClr val="C34D68"/>
      </a:accent3>
      <a:accent4>
        <a:srgbClr val="B1513B"/>
      </a:accent4>
      <a:accent5>
        <a:srgbClr val="C3954D"/>
      </a:accent5>
      <a:accent6>
        <a:srgbClr val="A6A938"/>
      </a:accent6>
      <a:hlink>
        <a:srgbClr val="3F87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3788</Words>
  <Application>Microsoft Office PowerPoint</Application>
  <PresentationFormat>Widescreen</PresentationFormat>
  <Paragraphs>778</Paragraphs>
  <Slides>56</Slides>
  <Notes>56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Noto Sans Symbols</vt:lpstr>
      <vt:lpstr>Fira Sans Extra Condensed Medium</vt:lpstr>
      <vt:lpstr>Arial Narrow</vt:lpstr>
      <vt:lpstr>Roboto</vt:lpstr>
      <vt:lpstr>Comfortaa</vt:lpstr>
      <vt:lpstr>Calibri</vt:lpstr>
      <vt:lpstr>SwellVTI</vt:lpstr>
      <vt:lpstr>PowerPoint Presentation</vt:lpstr>
      <vt:lpstr>Agenda</vt:lpstr>
      <vt:lpstr>Business Problem and Objectives</vt:lpstr>
      <vt:lpstr>Business Problem and Objectives</vt:lpstr>
      <vt:lpstr>Business Problem and Objectives</vt:lpstr>
      <vt:lpstr>Executive Summary</vt:lpstr>
      <vt:lpstr>Executive Summary</vt:lpstr>
      <vt:lpstr>Executive Summary</vt:lpstr>
      <vt:lpstr>Executive Summary</vt:lpstr>
      <vt:lpstr>CRISP DM Framework</vt:lpstr>
      <vt:lpstr>Data Overview</vt:lpstr>
      <vt:lpstr>Key Assumptions</vt:lpstr>
      <vt:lpstr>Data Preparation</vt:lpstr>
      <vt:lpstr>Data Preprocessing</vt:lpstr>
      <vt:lpstr>Exploratory Data Analysis (EDA)</vt:lpstr>
      <vt:lpstr>Key Business Finding and Insight # 1 </vt:lpstr>
      <vt:lpstr>Key Business Finding and Insight # 2 </vt:lpstr>
      <vt:lpstr>Key Business Finding and Insight # 3 (a) </vt:lpstr>
      <vt:lpstr>Key Business Finding and Insight # 3 (b) </vt:lpstr>
      <vt:lpstr>Key Business Finding and Insight # 4(a)</vt:lpstr>
      <vt:lpstr>Key Business Finding and Insight # 4(b)</vt:lpstr>
      <vt:lpstr>Key Business Finding and Insight # 5</vt:lpstr>
      <vt:lpstr>Key Business Finding and Insight # 6</vt:lpstr>
      <vt:lpstr>Key Business Finding and Insight # 7</vt:lpstr>
      <vt:lpstr>Model Development and Validations  Gross Revenue Prediction Model Risk Rating Tool For Historical Movies</vt:lpstr>
      <vt:lpstr>Gross Revenue Prediction Model</vt:lpstr>
      <vt:lpstr>Predicting Gross Revenue</vt:lpstr>
      <vt:lpstr>Predicting Gross Revenue</vt:lpstr>
      <vt:lpstr>Predicting Gross Revenue </vt:lpstr>
      <vt:lpstr>Predicting Gross Revenue </vt:lpstr>
      <vt:lpstr>Predicting Gross Revenue </vt:lpstr>
      <vt:lpstr>Predicting Gross Revenue </vt:lpstr>
      <vt:lpstr>Predicting Gross Revenue </vt:lpstr>
      <vt:lpstr>Predicting Gross Revenue </vt:lpstr>
      <vt:lpstr>Predicting Gross Revenue </vt:lpstr>
      <vt:lpstr>Predicting Gross Revenue </vt:lpstr>
      <vt:lpstr>Predicting Gross Revenue </vt:lpstr>
      <vt:lpstr>Predicting Gross Revenue </vt:lpstr>
      <vt:lpstr>Risk Rating Tool for Historical Movies</vt:lpstr>
      <vt:lpstr>Rating Risk for Historical Movies</vt:lpstr>
      <vt:lpstr>Rating Risk for Historical Movies</vt:lpstr>
      <vt:lpstr>Rating Risk for Historical Movies</vt:lpstr>
      <vt:lpstr>PowerPoint Presentation</vt:lpstr>
      <vt:lpstr>Business Recommendations and Impact</vt:lpstr>
      <vt:lpstr>Business Recommendations</vt:lpstr>
      <vt:lpstr>Next Steps</vt:lpstr>
      <vt:lpstr>IMDB Score Prediction Modelling</vt:lpstr>
      <vt:lpstr>Movies Score Prediction Modelling- Award Prestige</vt:lpstr>
      <vt:lpstr>Thank You </vt:lpstr>
      <vt:lpstr>Appendix</vt:lpstr>
      <vt:lpstr>Appendix</vt:lpstr>
      <vt:lpstr>Appendix</vt:lpstr>
      <vt:lpstr>Appendix</vt:lpstr>
      <vt:lpstr>Appendix</vt:lpstr>
      <vt:lpstr>Appendix</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Nikhita Rao</cp:lastModifiedBy>
  <cp:revision>1</cp:revision>
  <dcterms:modified xsi:type="dcterms:W3CDTF">2024-04-01T09:08:46Z</dcterms:modified>
</cp:coreProperties>
</file>